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 id="2147484339" r:id="rId8"/>
    <p:sldMasterId id="2147484341" r:id="rId9"/>
    <p:sldMasterId id="2147484360" r:id="rId10"/>
    <p:sldMasterId id="2147484363" r:id="rId11"/>
  </p:sldMasterIdLst>
  <p:notesMasterIdLst>
    <p:notesMasterId r:id="rId68"/>
  </p:notesMasterIdLst>
  <p:handoutMasterIdLst>
    <p:handoutMasterId r:id="rId69"/>
  </p:handoutMasterIdLst>
  <p:sldIdLst>
    <p:sldId id="437" r:id="rId12"/>
    <p:sldId id="460" r:id="rId13"/>
    <p:sldId id="566" r:id="rId14"/>
    <p:sldId id="614" r:id="rId15"/>
    <p:sldId id="567" r:id="rId16"/>
    <p:sldId id="568" r:id="rId17"/>
    <p:sldId id="468" r:id="rId18"/>
    <p:sldId id="618" r:id="rId19"/>
    <p:sldId id="619" r:id="rId20"/>
    <p:sldId id="539" r:id="rId21"/>
    <p:sldId id="483" r:id="rId22"/>
    <p:sldId id="621" r:id="rId23"/>
    <p:sldId id="528" r:id="rId24"/>
    <p:sldId id="625" r:id="rId25"/>
    <p:sldId id="626" r:id="rId26"/>
    <p:sldId id="627" r:id="rId27"/>
    <p:sldId id="628" r:id="rId28"/>
    <p:sldId id="629" r:id="rId29"/>
    <p:sldId id="507" r:id="rId30"/>
    <p:sldId id="508" r:id="rId31"/>
    <p:sldId id="533" r:id="rId32"/>
    <p:sldId id="477" r:id="rId33"/>
    <p:sldId id="478" r:id="rId34"/>
    <p:sldId id="479" r:id="rId35"/>
    <p:sldId id="630" r:id="rId36"/>
    <p:sldId id="631" r:id="rId37"/>
    <p:sldId id="632" r:id="rId38"/>
    <p:sldId id="633" r:id="rId39"/>
    <p:sldId id="634" r:id="rId40"/>
    <p:sldId id="506" r:id="rId41"/>
    <p:sldId id="511" r:id="rId42"/>
    <p:sldId id="638" r:id="rId43"/>
    <p:sldId id="514" r:id="rId44"/>
    <p:sldId id="639" r:id="rId45"/>
    <p:sldId id="515" r:id="rId46"/>
    <p:sldId id="640" r:id="rId47"/>
    <p:sldId id="516" r:id="rId48"/>
    <p:sldId id="641" r:id="rId49"/>
    <p:sldId id="517" r:id="rId50"/>
    <p:sldId id="642" r:id="rId51"/>
    <p:sldId id="518" r:id="rId52"/>
    <p:sldId id="643" r:id="rId53"/>
    <p:sldId id="519" r:id="rId54"/>
    <p:sldId id="644" r:id="rId55"/>
    <p:sldId id="536" r:id="rId56"/>
    <p:sldId id="645" r:id="rId57"/>
    <p:sldId id="537" r:id="rId58"/>
    <p:sldId id="635" r:id="rId59"/>
    <p:sldId id="544" r:id="rId60"/>
    <p:sldId id="542" r:id="rId61"/>
    <p:sldId id="543" r:id="rId62"/>
    <p:sldId id="545" r:id="rId63"/>
    <p:sldId id="546" r:id="rId64"/>
    <p:sldId id="636" r:id="rId65"/>
    <p:sldId id="637" r:id="rId66"/>
    <p:sldId id="465" r:id="rId6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26" clrIdx="0"/>
  <p:cmAuthor id="2" name="Pfannenstiel, Kathleen" initials="PK" lastIdx="5" clrIdx="1"/>
  <p:cmAuthor id="3" name="Garcia, Marie (Joyce)" initials="GM(" lastIdx="12" clrIdx="2"/>
  <p:cmAuthor id="4" name="Sarah Arden" initials="sva" lastIdx="1" clrIdx="3"/>
  <p:cmAuthor id="5" name="Sarah Arden" initials="sva [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E4488"/>
    <a:srgbClr val="30558C"/>
    <a:srgbClr val="7098C2"/>
    <a:srgbClr val="336195"/>
    <a:srgbClr val="949494"/>
    <a:srgbClr val="000000"/>
    <a:srgbClr val="FDB813"/>
    <a:srgbClr val="FFC425"/>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66" autoAdjust="0"/>
    <p:restoredTop sz="68707" autoAdjust="0"/>
  </p:normalViewPr>
  <p:slideViewPr>
    <p:cSldViewPr snapToGrid="0">
      <p:cViewPr varScale="1">
        <p:scale>
          <a:sx n="81" d="100"/>
          <a:sy n="81" d="100"/>
        </p:scale>
        <p:origin x="2112" y="184"/>
      </p:cViewPr>
      <p:guideLst>
        <p:guide orient="horz" pos="2160"/>
        <p:guide pos="2880"/>
      </p:guideLst>
    </p:cSldViewPr>
  </p:slideViewPr>
  <p:outlineViewPr>
    <p:cViewPr>
      <p:scale>
        <a:sx n="33" d="100"/>
        <a:sy n="33" d="100"/>
      </p:scale>
      <p:origin x="0" y="-26208"/>
    </p:cViewPr>
  </p:outlineViewPr>
  <p:notesTextViewPr>
    <p:cViewPr>
      <p:scale>
        <a:sx n="125" d="100"/>
        <a:sy n="125" d="100"/>
      </p:scale>
      <p:origin x="0" y="0"/>
    </p:cViewPr>
  </p:notesTextViewPr>
  <p:sorterViewPr>
    <p:cViewPr>
      <p:scale>
        <a:sx n="125" d="100"/>
        <a:sy n="125"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4.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5A168-5B24-41AD-B55A-22B8EA5F730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274E20A-2044-426B-8F40-2D910BD6F0E4}">
      <dgm:prSet phldrT="[Text]">
        <dgm:style>
          <a:lnRef idx="2">
            <a:schemeClr val="dk1"/>
          </a:lnRef>
          <a:fillRef idx="1">
            <a:schemeClr val="lt1"/>
          </a:fillRef>
          <a:effectRef idx="0">
            <a:schemeClr val="dk1"/>
          </a:effectRef>
          <a:fontRef idx="minor">
            <a:schemeClr val="dk1"/>
          </a:fontRef>
        </dgm:style>
      </dgm:prSet>
      <dgm:spPr>
        <a:ln/>
      </dgm:spPr>
      <dgm:t>
        <a:bodyPr/>
        <a:lstStyle/>
        <a:p>
          <a:endParaRPr lang="en-US" dirty="0"/>
        </a:p>
      </dgm:t>
    </dgm:pt>
    <dgm:pt modelId="{566676ED-9C0A-49D0-80D5-45F9A69A70FC}" type="parTrans" cxnId="{F75EEAB8-CEF5-4FBA-80AE-49FBD56D2C29}">
      <dgm:prSet/>
      <dgm:spPr/>
      <dgm:t>
        <a:bodyPr/>
        <a:lstStyle/>
        <a:p>
          <a:endParaRPr lang="en-US"/>
        </a:p>
      </dgm:t>
    </dgm:pt>
    <dgm:pt modelId="{BB1EA6B3-67BF-491F-BF9F-B45AD83C8E1B}" type="sibTrans" cxnId="{F75EEAB8-CEF5-4FBA-80AE-49FBD56D2C29}">
      <dgm:prSet/>
      <dgm:spPr/>
      <dgm:t>
        <a:bodyPr/>
        <a:lstStyle/>
        <a:p>
          <a:endParaRPr lang="en-US"/>
        </a:p>
      </dgm:t>
    </dgm:pt>
    <dgm:pt modelId="{2B3B3C5B-9869-40F6-84B2-161EF02D8235}">
      <dgm:prSet phldrT="[Text]">
        <dgm:style>
          <a:lnRef idx="2">
            <a:schemeClr val="dk1"/>
          </a:lnRef>
          <a:fillRef idx="1">
            <a:schemeClr val="lt1"/>
          </a:fillRef>
          <a:effectRef idx="0">
            <a:schemeClr val="dk1"/>
          </a:effectRef>
          <a:fontRef idx="minor">
            <a:schemeClr val="dk1"/>
          </a:fontRef>
        </dgm:style>
      </dgm:prSet>
      <dgm:spPr/>
      <dgm:t>
        <a:bodyPr/>
        <a:lstStyle/>
        <a:p>
          <a:r>
            <a:rPr lang="en-US" b="0" cap="none" spc="0" dirty="0">
              <a:ln w="0"/>
              <a:solidFill>
                <a:schemeClr val="tx1"/>
              </a:solidFill>
              <a:effectLst>
                <a:outerShdw blurRad="38100" dist="19050" dir="2700000" algn="tl" rotWithShape="0">
                  <a:schemeClr val="dk1">
                    <a:alpha val="40000"/>
                  </a:schemeClr>
                </a:outerShdw>
              </a:effectLst>
            </a:rPr>
            <a:t>Student-friendly definition</a:t>
          </a:r>
          <a:r>
            <a:rPr lang="en-US" dirty="0">
              <a:solidFill>
                <a:schemeClr val="accent2">
                  <a:lumMod val="20000"/>
                  <a:lumOff val="80000"/>
                </a:schemeClr>
              </a:solidFill>
            </a:rPr>
            <a:t>:</a:t>
          </a:r>
        </a:p>
        <a:p>
          <a:endParaRPr lang="en-US" dirty="0">
            <a:solidFill>
              <a:schemeClr val="accent2">
                <a:lumMod val="20000"/>
                <a:lumOff val="80000"/>
              </a:schemeClr>
            </a:solidFill>
          </a:endParaRPr>
        </a:p>
      </dgm:t>
    </dgm:pt>
    <dgm:pt modelId="{1DC8B2D1-EC75-4253-9226-448982B2EBB5}" type="parTrans" cxnId="{26643B06-EC0B-4DC3-BE4F-E8C13ED43C5E}">
      <dgm:prSet/>
      <dgm:spPr/>
      <dgm:t>
        <a:bodyPr/>
        <a:lstStyle/>
        <a:p>
          <a:endParaRPr lang="en-US"/>
        </a:p>
      </dgm:t>
    </dgm:pt>
    <dgm:pt modelId="{EFC0E1C8-A19A-4716-8C82-F7D456DD584E}" type="sibTrans" cxnId="{26643B06-EC0B-4DC3-BE4F-E8C13ED43C5E}">
      <dgm:prSet/>
      <dgm:spPr/>
      <dgm:t>
        <a:bodyPr/>
        <a:lstStyle/>
        <a:p>
          <a:endParaRPr lang="en-US"/>
        </a:p>
      </dgm:t>
    </dgm:pt>
    <dgm:pt modelId="{63AE7C6A-2158-4479-806D-6693FDDB02C5}">
      <dgm:prSet phldrT="[Text]">
        <dgm:style>
          <a:lnRef idx="2">
            <a:schemeClr val="dk1"/>
          </a:lnRef>
          <a:fillRef idx="1">
            <a:schemeClr val="lt1"/>
          </a:fillRef>
          <a:effectRef idx="0">
            <a:schemeClr val="dk1"/>
          </a:effectRef>
          <a:fontRef idx="minor">
            <a:schemeClr val="dk1"/>
          </a:fontRef>
        </dgm:style>
      </dgm:prSet>
      <dgm:spPr/>
      <dgm:t>
        <a:bodyPr/>
        <a:lstStyle/>
        <a:p>
          <a:r>
            <a:rPr lang="en-US" b="0" cap="none" spc="0" dirty="0">
              <a:ln w="0"/>
              <a:solidFill>
                <a:schemeClr val="tx1"/>
              </a:solidFill>
              <a:effectLst>
                <a:outerShdw blurRad="38100" dist="19050" dir="2700000" algn="tl" rotWithShape="0">
                  <a:schemeClr val="dk1">
                    <a:alpha val="40000"/>
                  </a:schemeClr>
                </a:outerShdw>
              </a:effectLst>
            </a:rPr>
            <a:t>Picture or symbol:</a:t>
          </a:r>
        </a:p>
        <a:p>
          <a:endParaRPr lang="en-US" dirty="0"/>
        </a:p>
      </dgm:t>
    </dgm:pt>
    <dgm:pt modelId="{09BA5353-CA43-432C-8421-CE0577B37396}" type="parTrans" cxnId="{AA17933A-5FDF-4E9A-A017-7FF24852428E}">
      <dgm:prSet/>
      <dgm:spPr/>
      <dgm:t>
        <a:bodyPr/>
        <a:lstStyle/>
        <a:p>
          <a:endParaRPr lang="en-US"/>
        </a:p>
      </dgm:t>
    </dgm:pt>
    <dgm:pt modelId="{2C1DBB03-3845-4E13-ADC4-65DBF51DB110}" type="sibTrans" cxnId="{AA17933A-5FDF-4E9A-A017-7FF24852428E}">
      <dgm:prSet/>
      <dgm:spPr/>
      <dgm:t>
        <a:bodyPr/>
        <a:lstStyle/>
        <a:p>
          <a:endParaRPr lang="en-US"/>
        </a:p>
      </dgm:t>
    </dgm:pt>
    <dgm:pt modelId="{0FD39CCD-B47E-40A8-A0B7-CCAB1DF59370}">
      <dgm:prSet phldrT="[Text]">
        <dgm:style>
          <a:lnRef idx="2">
            <a:schemeClr val="dk1"/>
          </a:lnRef>
          <a:fillRef idx="1">
            <a:schemeClr val="lt1"/>
          </a:fillRef>
          <a:effectRef idx="0">
            <a:schemeClr val="dk1"/>
          </a:effectRef>
          <a:fontRef idx="minor">
            <a:schemeClr val="dk1"/>
          </a:fontRef>
        </dgm:style>
      </dgm:prSet>
      <dgm:spPr/>
      <dgm:t>
        <a:bodyPr/>
        <a:lstStyle/>
        <a:p>
          <a:r>
            <a:rPr lang="en-US" b="0" cap="none" spc="0" dirty="0">
              <a:ln w="0"/>
              <a:solidFill>
                <a:schemeClr val="tx1"/>
              </a:solidFill>
              <a:effectLst>
                <a:outerShdw blurRad="38100" dist="19050" dir="2700000" algn="tl" rotWithShape="0">
                  <a:schemeClr val="dk1">
                    <a:alpha val="40000"/>
                  </a:schemeClr>
                </a:outerShdw>
              </a:effectLst>
            </a:rPr>
            <a:t>Example:</a:t>
          </a:r>
        </a:p>
        <a:p>
          <a:endParaRPr lang="en-US" dirty="0">
            <a:solidFill>
              <a:schemeClr val="accent2">
                <a:lumMod val="20000"/>
                <a:lumOff val="80000"/>
              </a:schemeClr>
            </a:solidFill>
          </a:endParaRPr>
        </a:p>
        <a:p>
          <a:endParaRPr lang="en-US" dirty="0">
            <a:solidFill>
              <a:schemeClr val="accent2">
                <a:lumMod val="20000"/>
                <a:lumOff val="80000"/>
              </a:schemeClr>
            </a:solidFill>
          </a:endParaRPr>
        </a:p>
        <a:p>
          <a:endParaRPr lang="en-US" dirty="0">
            <a:solidFill>
              <a:schemeClr val="accent2">
                <a:lumMod val="20000"/>
                <a:lumOff val="80000"/>
              </a:schemeClr>
            </a:solidFill>
          </a:endParaRPr>
        </a:p>
      </dgm:t>
    </dgm:pt>
    <dgm:pt modelId="{C6115221-E256-4854-A069-D9C1535FEDCC}" type="parTrans" cxnId="{574CD0F4-8DFC-44C0-8D9E-94B251118039}">
      <dgm:prSet/>
      <dgm:spPr/>
      <dgm:t>
        <a:bodyPr/>
        <a:lstStyle/>
        <a:p>
          <a:endParaRPr lang="en-US"/>
        </a:p>
      </dgm:t>
    </dgm:pt>
    <dgm:pt modelId="{E749F6CE-E052-45E9-8ACC-4A652F97CF1B}" type="sibTrans" cxnId="{574CD0F4-8DFC-44C0-8D9E-94B251118039}">
      <dgm:prSet/>
      <dgm:spPr/>
      <dgm:t>
        <a:bodyPr/>
        <a:lstStyle/>
        <a:p>
          <a:endParaRPr lang="en-US"/>
        </a:p>
      </dgm:t>
    </dgm:pt>
    <dgm:pt modelId="{969E776D-340C-4686-B91C-7070775FAF1B}">
      <dgm:prSet phldrT="[Text]">
        <dgm:style>
          <a:lnRef idx="2">
            <a:schemeClr val="dk1"/>
          </a:lnRef>
          <a:fillRef idx="1">
            <a:schemeClr val="lt1"/>
          </a:fillRef>
          <a:effectRef idx="0">
            <a:schemeClr val="dk1"/>
          </a:effectRef>
          <a:fontRef idx="minor">
            <a:schemeClr val="dk1"/>
          </a:fontRef>
        </dgm:style>
      </dgm:prSet>
      <dgm:spPr/>
      <dgm:t>
        <a:bodyPr/>
        <a:lstStyle/>
        <a:p>
          <a:r>
            <a:rPr lang="en-US" b="0" cap="none" spc="0" dirty="0">
              <a:ln w="0"/>
              <a:solidFill>
                <a:schemeClr val="tx1"/>
              </a:solidFill>
              <a:effectLst>
                <a:outerShdw blurRad="38100" dist="19050" dir="2700000" algn="tl" rotWithShape="0">
                  <a:schemeClr val="dk1">
                    <a:alpha val="40000"/>
                  </a:schemeClr>
                </a:outerShdw>
              </a:effectLst>
            </a:rPr>
            <a:t>Nonexample:</a:t>
          </a:r>
        </a:p>
        <a:p>
          <a:endParaRPr lang="en-US" dirty="0">
            <a:solidFill>
              <a:schemeClr val="accent2">
                <a:lumMod val="20000"/>
                <a:lumOff val="80000"/>
              </a:schemeClr>
            </a:solidFill>
          </a:endParaRPr>
        </a:p>
        <a:p>
          <a:endParaRPr lang="en-US" dirty="0">
            <a:solidFill>
              <a:schemeClr val="accent2">
                <a:lumMod val="20000"/>
                <a:lumOff val="80000"/>
              </a:schemeClr>
            </a:solidFill>
          </a:endParaRPr>
        </a:p>
        <a:p>
          <a:endParaRPr lang="en-US" dirty="0">
            <a:solidFill>
              <a:schemeClr val="accent2">
                <a:lumMod val="20000"/>
                <a:lumOff val="80000"/>
              </a:schemeClr>
            </a:solidFill>
          </a:endParaRPr>
        </a:p>
      </dgm:t>
    </dgm:pt>
    <dgm:pt modelId="{78F532E4-22FA-480E-92B1-75B48D4996FE}" type="parTrans" cxnId="{88E09916-576E-49FC-883E-FBCAB124880F}">
      <dgm:prSet/>
      <dgm:spPr/>
      <dgm:t>
        <a:bodyPr/>
        <a:lstStyle/>
        <a:p>
          <a:endParaRPr lang="en-US"/>
        </a:p>
      </dgm:t>
    </dgm:pt>
    <dgm:pt modelId="{84AAF07D-3E18-4670-A412-45E692BC22BC}" type="sibTrans" cxnId="{88E09916-576E-49FC-883E-FBCAB124880F}">
      <dgm:prSet/>
      <dgm:spPr/>
      <dgm:t>
        <a:bodyPr/>
        <a:lstStyle/>
        <a:p>
          <a:endParaRPr lang="en-US"/>
        </a:p>
      </dgm:t>
    </dgm:pt>
    <dgm:pt modelId="{57BA9BAA-74F9-4B09-8547-7393CF7A4507}" type="pres">
      <dgm:prSet presAssocID="{DD05A168-5B24-41AD-B55A-22B8EA5F730E}" presName="diagram" presStyleCnt="0">
        <dgm:presLayoutVars>
          <dgm:chMax val="1"/>
          <dgm:dir/>
          <dgm:animLvl val="ctr"/>
          <dgm:resizeHandles val="exact"/>
        </dgm:presLayoutVars>
      </dgm:prSet>
      <dgm:spPr/>
    </dgm:pt>
    <dgm:pt modelId="{3D360EAD-A40E-4BC0-B818-36AFF92968D5}" type="pres">
      <dgm:prSet presAssocID="{DD05A168-5B24-41AD-B55A-22B8EA5F730E}" presName="matrix" presStyleCnt="0"/>
      <dgm:spPr/>
    </dgm:pt>
    <dgm:pt modelId="{8A325B50-D7DB-4B7F-84D2-279CF4BC3C9F}" type="pres">
      <dgm:prSet presAssocID="{DD05A168-5B24-41AD-B55A-22B8EA5F730E}" presName="tile1" presStyleLbl="node1" presStyleIdx="0" presStyleCnt="4"/>
      <dgm:spPr/>
    </dgm:pt>
    <dgm:pt modelId="{2BA8121C-6B31-416D-BBF3-DD5D471715DF}" type="pres">
      <dgm:prSet presAssocID="{DD05A168-5B24-41AD-B55A-22B8EA5F730E}" presName="tile1text" presStyleLbl="node1" presStyleIdx="0" presStyleCnt="4">
        <dgm:presLayoutVars>
          <dgm:chMax val="0"/>
          <dgm:chPref val="0"/>
          <dgm:bulletEnabled val="1"/>
        </dgm:presLayoutVars>
      </dgm:prSet>
      <dgm:spPr/>
    </dgm:pt>
    <dgm:pt modelId="{EB71964B-260A-41EE-B0C1-D1231BAE5930}" type="pres">
      <dgm:prSet presAssocID="{DD05A168-5B24-41AD-B55A-22B8EA5F730E}" presName="tile2" presStyleLbl="node1" presStyleIdx="1" presStyleCnt="4"/>
      <dgm:spPr/>
    </dgm:pt>
    <dgm:pt modelId="{1F74C870-5323-4E1C-BC09-366499BB57D8}" type="pres">
      <dgm:prSet presAssocID="{DD05A168-5B24-41AD-B55A-22B8EA5F730E}" presName="tile2text" presStyleLbl="node1" presStyleIdx="1" presStyleCnt="4">
        <dgm:presLayoutVars>
          <dgm:chMax val="0"/>
          <dgm:chPref val="0"/>
          <dgm:bulletEnabled val="1"/>
        </dgm:presLayoutVars>
      </dgm:prSet>
      <dgm:spPr/>
    </dgm:pt>
    <dgm:pt modelId="{07D16681-254D-42FE-A5B0-D4192BD821F0}" type="pres">
      <dgm:prSet presAssocID="{DD05A168-5B24-41AD-B55A-22B8EA5F730E}" presName="tile3" presStyleLbl="node1" presStyleIdx="2" presStyleCnt="4"/>
      <dgm:spPr/>
    </dgm:pt>
    <dgm:pt modelId="{672BECAF-CCA2-4B7B-B41A-A34D08F59E67}" type="pres">
      <dgm:prSet presAssocID="{DD05A168-5B24-41AD-B55A-22B8EA5F730E}" presName="tile3text" presStyleLbl="node1" presStyleIdx="2" presStyleCnt="4">
        <dgm:presLayoutVars>
          <dgm:chMax val="0"/>
          <dgm:chPref val="0"/>
          <dgm:bulletEnabled val="1"/>
        </dgm:presLayoutVars>
      </dgm:prSet>
      <dgm:spPr/>
    </dgm:pt>
    <dgm:pt modelId="{BA53714C-9029-4AB4-9087-6C2915A5430A}" type="pres">
      <dgm:prSet presAssocID="{DD05A168-5B24-41AD-B55A-22B8EA5F730E}" presName="tile4" presStyleLbl="node1" presStyleIdx="3" presStyleCnt="4"/>
      <dgm:spPr/>
    </dgm:pt>
    <dgm:pt modelId="{61E8197F-997F-42E7-9320-A8380E63C39C}" type="pres">
      <dgm:prSet presAssocID="{DD05A168-5B24-41AD-B55A-22B8EA5F730E}" presName="tile4text" presStyleLbl="node1" presStyleIdx="3" presStyleCnt="4">
        <dgm:presLayoutVars>
          <dgm:chMax val="0"/>
          <dgm:chPref val="0"/>
          <dgm:bulletEnabled val="1"/>
        </dgm:presLayoutVars>
      </dgm:prSet>
      <dgm:spPr/>
    </dgm:pt>
    <dgm:pt modelId="{3C9F6156-5920-4A73-A099-C125F7C527DE}" type="pres">
      <dgm:prSet presAssocID="{DD05A168-5B24-41AD-B55A-22B8EA5F730E}" presName="centerTile" presStyleLbl="fgShp" presStyleIdx="0" presStyleCnt="1">
        <dgm:presLayoutVars>
          <dgm:chMax val="0"/>
          <dgm:chPref val="0"/>
        </dgm:presLayoutVars>
      </dgm:prSet>
      <dgm:spPr/>
    </dgm:pt>
  </dgm:ptLst>
  <dgm:cxnLst>
    <dgm:cxn modelId="{26643B06-EC0B-4DC3-BE4F-E8C13ED43C5E}" srcId="{2274E20A-2044-426B-8F40-2D910BD6F0E4}" destId="{2B3B3C5B-9869-40F6-84B2-161EF02D8235}" srcOrd="0" destOrd="0" parTransId="{1DC8B2D1-EC75-4253-9226-448982B2EBB5}" sibTransId="{EFC0E1C8-A19A-4716-8C82-F7D456DD584E}"/>
    <dgm:cxn modelId="{572BE80F-F17E-425D-A90F-CD2A2A1E4865}" type="presOf" srcId="{0FD39CCD-B47E-40A8-A0B7-CCAB1DF59370}" destId="{07D16681-254D-42FE-A5B0-D4192BD821F0}" srcOrd="0" destOrd="0" presId="urn:microsoft.com/office/officeart/2005/8/layout/matrix1"/>
    <dgm:cxn modelId="{88E09916-576E-49FC-883E-FBCAB124880F}" srcId="{2274E20A-2044-426B-8F40-2D910BD6F0E4}" destId="{969E776D-340C-4686-B91C-7070775FAF1B}" srcOrd="3" destOrd="0" parTransId="{78F532E4-22FA-480E-92B1-75B48D4996FE}" sibTransId="{84AAF07D-3E18-4670-A412-45E692BC22BC}"/>
    <dgm:cxn modelId="{1441E538-6E6C-4B32-AF13-12ED0C5B31FE}" type="presOf" srcId="{63AE7C6A-2158-4479-806D-6693FDDB02C5}" destId="{EB71964B-260A-41EE-B0C1-D1231BAE5930}" srcOrd="0" destOrd="0" presId="urn:microsoft.com/office/officeart/2005/8/layout/matrix1"/>
    <dgm:cxn modelId="{AA17933A-5FDF-4E9A-A017-7FF24852428E}" srcId="{2274E20A-2044-426B-8F40-2D910BD6F0E4}" destId="{63AE7C6A-2158-4479-806D-6693FDDB02C5}" srcOrd="1" destOrd="0" parTransId="{09BA5353-CA43-432C-8421-CE0577B37396}" sibTransId="{2C1DBB03-3845-4E13-ADC4-65DBF51DB110}"/>
    <dgm:cxn modelId="{6D1B553C-979B-4C37-BFEB-C7A9A9458FDD}" type="presOf" srcId="{2B3B3C5B-9869-40F6-84B2-161EF02D8235}" destId="{2BA8121C-6B31-416D-BBF3-DD5D471715DF}" srcOrd="1" destOrd="0" presId="urn:microsoft.com/office/officeart/2005/8/layout/matrix1"/>
    <dgm:cxn modelId="{FB060C77-11A3-4352-A05B-3FC45DE6C0A7}" type="presOf" srcId="{0FD39CCD-B47E-40A8-A0B7-CCAB1DF59370}" destId="{672BECAF-CCA2-4B7B-B41A-A34D08F59E67}" srcOrd="1" destOrd="0" presId="urn:microsoft.com/office/officeart/2005/8/layout/matrix1"/>
    <dgm:cxn modelId="{2F197CB7-6820-4B30-AF6C-42BCE2020525}" type="presOf" srcId="{2B3B3C5B-9869-40F6-84B2-161EF02D8235}" destId="{8A325B50-D7DB-4B7F-84D2-279CF4BC3C9F}" srcOrd="0" destOrd="0" presId="urn:microsoft.com/office/officeart/2005/8/layout/matrix1"/>
    <dgm:cxn modelId="{F75EEAB8-CEF5-4FBA-80AE-49FBD56D2C29}" srcId="{DD05A168-5B24-41AD-B55A-22B8EA5F730E}" destId="{2274E20A-2044-426B-8F40-2D910BD6F0E4}" srcOrd="0" destOrd="0" parTransId="{566676ED-9C0A-49D0-80D5-45F9A69A70FC}" sibTransId="{BB1EA6B3-67BF-491F-BF9F-B45AD83C8E1B}"/>
    <dgm:cxn modelId="{012793CD-6BC0-4DD1-AF1F-5C2EB24E1986}" type="presOf" srcId="{969E776D-340C-4686-B91C-7070775FAF1B}" destId="{BA53714C-9029-4AB4-9087-6C2915A5430A}" srcOrd="0" destOrd="0" presId="urn:microsoft.com/office/officeart/2005/8/layout/matrix1"/>
    <dgm:cxn modelId="{A373C6D1-C5C2-474C-B308-6B05538D609F}" type="presOf" srcId="{2274E20A-2044-426B-8F40-2D910BD6F0E4}" destId="{3C9F6156-5920-4A73-A099-C125F7C527DE}" srcOrd="0" destOrd="0" presId="urn:microsoft.com/office/officeart/2005/8/layout/matrix1"/>
    <dgm:cxn modelId="{6AB515E4-D595-4A40-A68A-34C8C7FFD446}" type="presOf" srcId="{969E776D-340C-4686-B91C-7070775FAF1B}" destId="{61E8197F-997F-42E7-9320-A8380E63C39C}" srcOrd="1" destOrd="0" presId="urn:microsoft.com/office/officeart/2005/8/layout/matrix1"/>
    <dgm:cxn modelId="{67775BE6-FB2A-4E32-BDEA-4BFAAA11DBCC}" type="presOf" srcId="{63AE7C6A-2158-4479-806D-6693FDDB02C5}" destId="{1F74C870-5323-4E1C-BC09-366499BB57D8}" srcOrd="1" destOrd="0" presId="urn:microsoft.com/office/officeart/2005/8/layout/matrix1"/>
    <dgm:cxn modelId="{574CD0F4-8DFC-44C0-8D9E-94B251118039}" srcId="{2274E20A-2044-426B-8F40-2D910BD6F0E4}" destId="{0FD39CCD-B47E-40A8-A0B7-CCAB1DF59370}" srcOrd="2" destOrd="0" parTransId="{C6115221-E256-4854-A069-D9C1535FEDCC}" sibTransId="{E749F6CE-E052-45E9-8ACC-4A652F97CF1B}"/>
    <dgm:cxn modelId="{A809FBF7-9A7A-473F-AEF8-695F1A46ACC9}" type="presOf" srcId="{DD05A168-5B24-41AD-B55A-22B8EA5F730E}" destId="{57BA9BAA-74F9-4B09-8547-7393CF7A4507}" srcOrd="0" destOrd="0" presId="urn:microsoft.com/office/officeart/2005/8/layout/matrix1"/>
    <dgm:cxn modelId="{4E7BCC98-99E5-4BB0-AB69-377237A03717}" type="presParOf" srcId="{57BA9BAA-74F9-4B09-8547-7393CF7A4507}" destId="{3D360EAD-A40E-4BC0-B818-36AFF92968D5}" srcOrd="0" destOrd="0" presId="urn:microsoft.com/office/officeart/2005/8/layout/matrix1"/>
    <dgm:cxn modelId="{83D50617-F162-4FC5-AF8A-0D388EBAEA24}" type="presParOf" srcId="{3D360EAD-A40E-4BC0-B818-36AFF92968D5}" destId="{8A325B50-D7DB-4B7F-84D2-279CF4BC3C9F}" srcOrd="0" destOrd="0" presId="urn:microsoft.com/office/officeart/2005/8/layout/matrix1"/>
    <dgm:cxn modelId="{7689C350-AD98-43DB-84EA-7F7515C53CA0}" type="presParOf" srcId="{3D360EAD-A40E-4BC0-B818-36AFF92968D5}" destId="{2BA8121C-6B31-416D-BBF3-DD5D471715DF}" srcOrd="1" destOrd="0" presId="urn:microsoft.com/office/officeart/2005/8/layout/matrix1"/>
    <dgm:cxn modelId="{6AF888A4-C18F-413F-BB01-84B92E9C5481}" type="presParOf" srcId="{3D360EAD-A40E-4BC0-B818-36AFF92968D5}" destId="{EB71964B-260A-41EE-B0C1-D1231BAE5930}" srcOrd="2" destOrd="0" presId="urn:microsoft.com/office/officeart/2005/8/layout/matrix1"/>
    <dgm:cxn modelId="{A22ABA48-6A7C-433C-854F-2977619CE4C6}" type="presParOf" srcId="{3D360EAD-A40E-4BC0-B818-36AFF92968D5}" destId="{1F74C870-5323-4E1C-BC09-366499BB57D8}" srcOrd="3" destOrd="0" presId="urn:microsoft.com/office/officeart/2005/8/layout/matrix1"/>
    <dgm:cxn modelId="{4FE015AC-8764-4D27-8F42-EDD045E40D5D}" type="presParOf" srcId="{3D360EAD-A40E-4BC0-B818-36AFF92968D5}" destId="{07D16681-254D-42FE-A5B0-D4192BD821F0}" srcOrd="4" destOrd="0" presId="urn:microsoft.com/office/officeart/2005/8/layout/matrix1"/>
    <dgm:cxn modelId="{A58FB9FF-7010-4AA7-BE38-9B0F34F4677B}" type="presParOf" srcId="{3D360EAD-A40E-4BC0-B818-36AFF92968D5}" destId="{672BECAF-CCA2-4B7B-B41A-A34D08F59E67}" srcOrd="5" destOrd="0" presId="urn:microsoft.com/office/officeart/2005/8/layout/matrix1"/>
    <dgm:cxn modelId="{851FDB80-B94B-4FD1-8EA6-26374502C57F}" type="presParOf" srcId="{3D360EAD-A40E-4BC0-B818-36AFF92968D5}" destId="{BA53714C-9029-4AB4-9087-6C2915A5430A}" srcOrd="6" destOrd="0" presId="urn:microsoft.com/office/officeart/2005/8/layout/matrix1"/>
    <dgm:cxn modelId="{76F7B6AB-D0FA-4BDD-9932-2EC906C41693}" type="presParOf" srcId="{3D360EAD-A40E-4BC0-B818-36AFF92968D5}" destId="{61E8197F-997F-42E7-9320-A8380E63C39C}" srcOrd="7" destOrd="0" presId="urn:microsoft.com/office/officeart/2005/8/layout/matrix1"/>
    <dgm:cxn modelId="{3A9F30A9-0618-4142-8C8E-60CE7E63C434}" type="presParOf" srcId="{57BA9BAA-74F9-4B09-8547-7393CF7A4507}" destId="{3C9F6156-5920-4A73-A099-C125F7C527DE}" srcOrd="1" destOrd="0" presId="urn:microsoft.com/office/officeart/2005/8/layout/matrix1"/>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5B50-D7DB-4B7F-84D2-279CF4BC3C9F}">
      <dsp:nvSpPr>
        <dsp:cNvPr id="0" name=""/>
        <dsp:cNvSpPr/>
      </dsp:nvSpPr>
      <dsp:spPr>
        <a:xfrm rot="16200000">
          <a:off x="699733" y="-699733"/>
          <a:ext cx="2986113" cy="4385580"/>
        </a:xfrm>
        <a:prstGeom prst="round1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Student-friendly definition</a:t>
          </a:r>
          <a:r>
            <a:rPr lang="en-US" sz="2700" kern="1200" dirty="0">
              <a:solidFill>
                <a:schemeClr val="accent2">
                  <a:lumMod val="20000"/>
                  <a:lumOff val="80000"/>
                </a:schemeClr>
              </a:solidFill>
            </a:rPr>
            <a:t>:</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dsp:txBody>
      <dsp:txXfrm rot="5400000">
        <a:off x="0" y="0"/>
        <a:ext cx="4385580" cy="2239585"/>
      </dsp:txXfrm>
    </dsp:sp>
    <dsp:sp modelId="{EB71964B-260A-41EE-B0C1-D1231BAE5930}">
      <dsp:nvSpPr>
        <dsp:cNvPr id="0" name=""/>
        <dsp:cNvSpPr/>
      </dsp:nvSpPr>
      <dsp:spPr>
        <a:xfrm>
          <a:off x="4385580" y="0"/>
          <a:ext cx="4385580" cy="2986113"/>
        </a:xfrm>
        <a:prstGeom prst="round1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Picture or symbol:</a:t>
          </a:r>
        </a:p>
        <a:p>
          <a:pPr marL="0" lvl="0" indent="0" algn="ctr" defTabSz="1200150">
            <a:lnSpc>
              <a:spcPct val="90000"/>
            </a:lnSpc>
            <a:spcBef>
              <a:spcPct val="0"/>
            </a:spcBef>
            <a:spcAft>
              <a:spcPct val="35000"/>
            </a:spcAft>
            <a:buNone/>
          </a:pPr>
          <a:endParaRPr lang="en-US" sz="2700" kern="1200" dirty="0"/>
        </a:p>
      </dsp:txBody>
      <dsp:txXfrm>
        <a:off x="4385580" y="0"/>
        <a:ext cx="4385580" cy="2239585"/>
      </dsp:txXfrm>
    </dsp:sp>
    <dsp:sp modelId="{07D16681-254D-42FE-A5B0-D4192BD821F0}">
      <dsp:nvSpPr>
        <dsp:cNvPr id="0" name=""/>
        <dsp:cNvSpPr/>
      </dsp:nvSpPr>
      <dsp:spPr>
        <a:xfrm rot="10800000">
          <a:off x="0" y="2986113"/>
          <a:ext cx="4385580" cy="2986113"/>
        </a:xfrm>
        <a:prstGeom prst="round1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Example:</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dsp:txBody>
      <dsp:txXfrm rot="10800000">
        <a:off x="0" y="3732641"/>
        <a:ext cx="4385580" cy="2239585"/>
      </dsp:txXfrm>
    </dsp:sp>
    <dsp:sp modelId="{BA53714C-9029-4AB4-9087-6C2915A5430A}">
      <dsp:nvSpPr>
        <dsp:cNvPr id="0" name=""/>
        <dsp:cNvSpPr/>
      </dsp:nvSpPr>
      <dsp:spPr>
        <a:xfrm rot="5400000">
          <a:off x="5085314" y="2286380"/>
          <a:ext cx="2986113" cy="4385580"/>
        </a:xfrm>
        <a:prstGeom prst="round1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Nonexample:</a:t>
          </a: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a:p>
          <a:pPr marL="0" lvl="0" indent="0" algn="ctr" defTabSz="1200150">
            <a:lnSpc>
              <a:spcPct val="90000"/>
            </a:lnSpc>
            <a:spcBef>
              <a:spcPct val="0"/>
            </a:spcBef>
            <a:spcAft>
              <a:spcPct val="35000"/>
            </a:spcAft>
            <a:buNone/>
          </a:pPr>
          <a:endParaRPr lang="en-US" sz="2700" kern="1200" dirty="0">
            <a:solidFill>
              <a:schemeClr val="accent2">
                <a:lumMod val="20000"/>
                <a:lumOff val="80000"/>
              </a:schemeClr>
            </a:solidFill>
          </a:endParaRPr>
        </a:p>
      </dsp:txBody>
      <dsp:txXfrm rot="-5400000">
        <a:off x="4385581" y="3732641"/>
        <a:ext cx="4385580" cy="2239585"/>
      </dsp:txXfrm>
    </dsp:sp>
    <dsp:sp modelId="{3C9F6156-5920-4A73-A099-C125F7C527DE}">
      <dsp:nvSpPr>
        <dsp:cNvPr id="0" name=""/>
        <dsp:cNvSpPr/>
      </dsp:nvSpPr>
      <dsp:spPr>
        <a:xfrm>
          <a:off x="3069906" y="2239585"/>
          <a:ext cx="2631348" cy="1493056"/>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3142791" y="2312470"/>
        <a:ext cx="2485578" cy="134728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1"/>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416428"/>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6"/>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6"/>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360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86753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9664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09945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63348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12160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3076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367067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32502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12122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44132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4130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84621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49944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58892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3996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105634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2103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1427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655347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707553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52903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34931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306359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71595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2824574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243561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1063189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920175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479155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4184557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654717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229583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21292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992870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859594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2701014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1298725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809727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4086474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217429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828205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2605793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418940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16093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36416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35790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83779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94741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3567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39170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9" y="2362083"/>
            <a:ext cx="8224837" cy="2964023"/>
          </a:xfrm>
        </p:spPr>
        <p:txBody>
          <a:bodyPr/>
          <a:lstStyle>
            <a:lvl1pPr>
              <a:defRPr lang="en-US" sz="15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a:t>Click to edit Master text styles</a:t>
            </a:r>
          </a:p>
          <a:p>
            <a:pPr marL="0" lvl="1" indent="0" algn="l" rtl="0" eaLnBrk="0" fontAlgn="base" hangingPunct="0">
              <a:spcBef>
                <a:spcPts val="0"/>
              </a:spcBef>
              <a:spcAft>
                <a:spcPts val="0"/>
              </a:spcAft>
              <a:buClr>
                <a:schemeClr val="tx2"/>
              </a:buClr>
              <a:buFont typeface="Arial" pitchFamily="34" charset="0"/>
              <a:buNone/>
            </a:pPr>
            <a:r>
              <a:rPr lang="en-US"/>
              <a:t>Second level</a:t>
            </a:r>
          </a:p>
          <a:p>
            <a:pPr marL="0" lvl="2" indent="0" algn="l" rtl="0" eaLnBrk="0" fontAlgn="base" hangingPunct="0">
              <a:spcBef>
                <a:spcPts val="0"/>
              </a:spcBef>
              <a:spcAft>
                <a:spcPts val="0"/>
              </a:spcAft>
              <a:buClr>
                <a:schemeClr val="tx2"/>
              </a:buClr>
              <a:buFont typeface="Arial" pitchFamily="34" charset="0"/>
              <a:buNone/>
            </a:pPr>
            <a:r>
              <a:rPr lang="en-US"/>
              <a:t>Third level</a:t>
            </a:r>
          </a:p>
          <a:p>
            <a:pPr marL="0" lvl="3" indent="0" algn="l" rtl="0" eaLnBrk="0" fontAlgn="base" hangingPunct="0">
              <a:spcBef>
                <a:spcPts val="0"/>
              </a:spcBef>
              <a:spcAft>
                <a:spcPts val="0"/>
              </a:spcAft>
              <a:buClr>
                <a:schemeClr val="tx2"/>
              </a:buClr>
              <a:buFont typeface="Arial" pitchFamily="34" charset="0"/>
              <a:buNone/>
            </a:pPr>
            <a:r>
              <a:rPr lang="en-US"/>
              <a:t>Fourth level</a:t>
            </a:r>
          </a:p>
          <a:p>
            <a:pPr marL="0" lvl="4" indent="0" algn="l" rtl="0" eaLnBrk="0" fontAlgn="base" hangingPunct="0">
              <a:spcBef>
                <a:spcPts val="0"/>
              </a:spcBef>
              <a:spcAft>
                <a:spcPts val="0"/>
              </a:spcAft>
              <a:buClr>
                <a:schemeClr val="tx2"/>
              </a:buClr>
              <a:buFont typeface="Arial" pitchFamily="34" charset="0"/>
              <a:buNone/>
            </a:pPr>
            <a:r>
              <a:rPr lang="en-US"/>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3614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cxnSp>
        <p:nvCxnSpPr>
          <p:cNvPr id="45"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897144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cxnSp>
        <p:nvCxnSpPr>
          <p:cNvPr id="37"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a:t>Click to edit Master title style</a:t>
            </a:r>
            <a:endParaRPr lang="en-US" dirty="0"/>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446158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cxnSp>
        <p:nvCxnSpPr>
          <p:cNvPr id="66"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endParaRPr lang="en-US" dirty="0"/>
          </a:p>
        </p:txBody>
      </p:sp>
      <p:sp>
        <p:nvSpPr>
          <p:cNvPr id="40" name="Content Right"/>
          <p:cNvSpPr>
            <a:spLocks noGrp="1"/>
          </p:cNvSpPr>
          <p:nvPr>
            <p:ph sz="quarter" idx="12"/>
          </p:nvPr>
        </p:nvSpPr>
        <p:spPr>
          <a:xfrm>
            <a:off x="687388" y="1599874"/>
            <a:ext cx="3994151"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792758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ngle Line Title, First Level No Bullet">
    <p:spTree>
      <p:nvGrpSpPr>
        <p:cNvPr id="1" name=""/>
        <p:cNvGrpSpPr/>
        <p:nvPr/>
      </p:nvGrpSpPr>
      <p:grpSpPr>
        <a:xfrm>
          <a:off x="0" y="0"/>
          <a:ext cx="0" cy="0"/>
          <a:chOff x="0" y="0"/>
          <a:chExt cx="0" cy="0"/>
        </a:xfrm>
      </p:grpSpPr>
      <p:cxnSp>
        <p:nvCxnSpPr>
          <p:cNvPr id="20"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484012"/>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363140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ngle Line Title, Bulleted Text">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330393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ngle Line Title, Two Column">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Left"/>
          <p:cNvSpPr>
            <a:spLocks noGrp="1"/>
          </p:cNvSpPr>
          <p:nvPr>
            <p:ph sz="quarter" idx="11"/>
          </p:nvPr>
        </p:nvSpPr>
        <p:spPr>
          <a:xfrm>
            <a:off x="687389" y="1074695"/>
            <a:ext cx="3992563"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584786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687389" y="483105"/>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3003357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rst Level No Bullet, Source">
    <p:spTree>
      <p:nvGrpSpPr>
        <p:cNvPr id="1" name=""/>
        <p:cNvGrpSpPr/>
        <p:nvPr/>
      </p:nvGrpSpPr>
      <p:grpSpPr>
        <a:xfrm>
          <a:off x="0" y="0"/>
          <a:ext cx="0" cy="0"/>
          <a:chOff x="0" y="0"/>
          <a:chExt cx="0" cy="0"/>
        </a:xfrm>
      </p:grpSpPr>
      <p:cxnSp>
        <p:nvCxnSpPr>
          <p:cNvPr id="45"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2731892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ed Text, Source">
    <p:spTree>
      <p:nvGrpSpPr>
        <p:cNvPr id="1" name=""/>
        <p:cNvGrpSpPr/>
        <p:nvPr/>
      </p:nvGrpSpPr>
      <p:grpSpPr>
        <a:xfrm>
          <a:off x="0" y="0"/>
          <a:ext cx="0" cy="0"/>
          <a:chOff x="0" y="0"/>
          <a:chExt cx="0" cy="0"/>
        </a:xfrm>
      </p:grpSpPr>
      <p:cxnSp>
        <p:nvCxnSpPr>
          <p:cNvPr id="37"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a:t>Click to edit Master title style</a:t>
            </a:r>
            <a:endParaRPr lang="en-US" dirty="0"/>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687389" y="6103322"/>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4270156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Source">
    <p:spTree>
      <p:nvGrpSpPr>
        <p:cNvPr id="1" name=""/>
        <p:cNvGrpSpPr/>
        <p:nvPr/>
      </p:nvGrpSpPr>
      <p:grpSpPr>
        <a:xfrm>
          <a:off x="0" y="0"/>
          <a:ext cx="0" cy="0"/>
          <a:chOff x="0" y="0"/>
          <a:chExt cx="0" cy="0"/>
        </a:xfrm>
      </p:grpSpPr>
      <p:cxnSp>
        <p:nvCxnSpPr>
          <p:cNvPr id="66"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endParaRPr lang="en-US" dirty="0"/>
          </a:p>
        </p:txBody>
      </p:sp>
      <p:sp>
        <p:nvSpPr>
          <p:cNvPr id="40" name="Content Right"/>
          <p:cNvSpPr>
            <a:spLocks noGrp="1"/>
          </p:cNvSpPr>
          <p:nvPr>
            <p:ph sz="quarter" idx="12"/>
          </p:nvPr>
        </p:nvSpPr>
        <p:spPr>
          <a:xfrm>
            <a:off x="687388" y="1599874"/>
            <a:ext cx="3994151"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ource"/>
          <p:cNvSpPr>
            <a:spLocks noGrp="1"/>
          </p:cNvSpPr>
          <p:nvPr>
            <p:ph type="body" sz="quarter" idx="14" hasCustomPrompt="1"/>
          </p:nvPr>
        </p:nvSpPr>
        <p:spPr>
          <a:xfrm>
            <a:off x="687389" y="6092182"/>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75442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ngle Line Title, First Level No Bullet, Source">
    <p:spTree>
      <p:nvGrpSpPr>
        <p:cNvPr id="1" name=""/>
        <p:cNvGrpSpPr/>
        <p:nvPr/>
      </p:nvGrpSpPr>
      <p:grpSpPr>
        <a:xfrm>
          <a:off x="0" y="0"/>
          <a:ext cx="0" cy="0"/>
          <a:chOff x="0" y="0"/>
          <a:chExt cx="0" cy="0"/>
        </a:xfrm>
      </p:grpSpPr>
      <p:cxnSp>
        <p:nvCxnSpPr>
          <p:cNvPr id="20"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484012"/>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2876487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ngle Line Title, Bulleted Text, Source">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194907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ngle Line Title, Two Column, Source">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Left"/>
          <p:cNvSpPr>
            <a:spLocks noGrp="1"/>
          </p:cNvSpPr>
          <p:nvPr>
            <p:ph sz="quarter" idx="11"/>
          </p:nvPr>
        </p:nvSpPr>
        <p:spPr>
          <a:xfrm>
            <a:off x="687389" y="1074695"/>
            <a:ext cx="3992563"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994306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o Rule, Source">
    <p:spTree>
      <p:nvGrpSpPr>
        <p:cNvPr id="1" name=""/>
        <p:cNvGrpSpPr/>
        <p:nvPr/>
      </p:nvGrpSpPr>
      <p:grpSpPr>
        <a:xfrm>
          <a:off x="0" y="0"/>
          <a:ext cx="0" cy="0"/>
          <a:chOff x="0" y="0"/>
          <a:chExt cx="0" cy="0"/>
        </a:xfrm>
      </p:grpSpPr>
      <p:sp>
        <p:nvSpPr>
          <p:cNvPr id="3" name="Title"/>
          <p:cNvSpPr>
            <a:spLocks noGrp="1"/>
          </p:cNvSpPr>
          <p:nvPr>
            <p:ph type="title"/>
          </p:nvPr>
        </p:nvSpPr>
        <p:spPr>
          <a:xfrm>
            <a:off x="687389" y="483105"/>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380222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687389" y="480270"/>
            <a:ext cx="8224837" cy="369332"/>
          </a:xfrm>
        </p:spPr>
        <p:txBody>
          <a:bodyPr/>
          <a:lstStyle/>
          <a:p>
            <a:r>
              <a:rPr lang="en-US"/>
              <a:t>Click to edit Master title style</a:t>
            </a:r>
            <a:endParaRPr lang="en-US" dirty="0"/>
          </a:p>
        </p:txBody>
      </p:sp>
      <p:sp>
        <p:nvSpPr>
          <p:cNvPr id="3" name="Content Placeholder 2"/>
          <p:cNvSpPr>
            <a:spLocks noGrp="1"/>
          </p:cNvSpPr>
          <p:nvPr>
            <p:ph idx="1"/>
          </p:nvPr>
        </p:nvSpPr>
        <p:spPr bwMode="gray">
          <a:xfrm>
            <a:off x="687389" y="1087573"/>
            <a:ext cx="8224836" cy="5234678"/>
          </a:xfrm>
          <a:prstGeom prst="rect">
            <a:avLst/>
          </a:prstGeom>
        </p:spPr>
        <p:txBody>
          <a:bodyPr/>
          <a:lstStyle>
            <a:lvl1pPr marL="342900" indent="-342900">
              <a:buNone/>
              <a:defRPr sz="135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2" name="Slide Number Placeholder 1"/>
          <p:cNvSpPr>
            <a:spLocks noGrp="1"/>
          </p:cNvSpPr>
          <p:nvPr>
            <p:ph type="sldNum" sz="quarter" idx="10"/>
          </p:nvPr>
        </p:nvSpPr>
        <p:spPr/>
        <p:txBody>
          <a:bodyPr/>
          <a:lstStyle/>
          <a:p>
            <a:fld id="{3C235FB0-A6B8-5146-94DA-A726C203F0B8}" type="slidenum">
              <a:rPr lang="en-US" smtClean="0"/>
              <a:t>‹#›</a:t>
            </a:fld>
            <a:endParaRPr lang="en-US" dirty="0"/>
          </a:p>
        </p:txBody>
      </p:sp>
      <p:cxnSp>
        <p:nvCxnSpPr>
          <p:cNvPr id="22" name="Straight Connector 21"/>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72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9" y="2362083"/>
            <a:ext cx="8224837" cy="2964023"/>
          </a:xfrm>
        </p:spPr>
        <p:txBody>
          <a:bodyPr/>
          <a:lstStyle>
            <a:lvl1pPr>
              <a:defRPr lang="en-US" sz="15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a:t>Click to edit Master text styles</a:t>
            </a:r>
          </a:p>
          <a:p>
            <a:pPr marL="0" lvl="1" indent="0" algn="l" rtl="0" eaLnBrk="0" fontAlgn="base" hangingPunct="0">
              <a:spcBef>
                <a:spcPts val="0"/>
              </a:spcBef>
              <a:spcAft>
                <a:spcPts val="0"/>
              </a:spcAft>
              <a:buClr>
                <a:schemeClr val="tx2"/>
              </a:buClr>
              <a:buFont typeface="Arial" pitchFamily="34" charset="0"/>
              <a:buNone/>
            </a:pPr>
            <a:r>
              <a:rPr lang="en-US"/>
              <a:t>Second level</a:t>
            </a:r>
          </a:p>
          <a:p>
            <a:pPr marL="0" lvl="2" indent="0" algn="l" rtl="0" eaLnBrk="0" fontAlgn="base" hangingPunct="0">
              <a:spcBef>
                <a:spcPts val="0"/>
              </a:spcBef>
              <a:spcAft>
                <a:spcPts val="0"/>
              </a:spcAft>
              <a:buClr>
                <a:schemeClr val="tx2"/>
              </a:buClr>
              <a:buFont typeface="Arial" pitchFamily="34" charset="0"/>
              <a:buNone/>
            </a:pPr>
            <a:r>
              <a:rPr lang="en-US"/>
              <a:t>Third level</a:t>
            </a:r>
          </a:p>
          <a:p>
            <a:pPr marL="0" lvl="3" indent="0" algn="l" rtl="0" eaLnBrk="0" fontAlgn="base" hangingPunct="0">
              <a:spcBef>
                <a:spcPts val="0"/>
              </a:spcBef>
              <a:spcAft>
                <a:spcPts val="0"/>
              </a:spcAft>
              <a:buClr>
                <a:schemeClr val="tx2"/>
              </a:buClr>
              <a:buFont typeface="Arial" pitchFamily="34" charset="0"/>
              <a:buNone/>
            </a:pPr>
            <a:r>
              <a:rPr lang="en-US"/>
              <a:t>Fourth level</a:t>
            </a:r>
          </a:p>
          <a:p>
            <a:pPr marL="0" lvl="4" indent="0" algn="l" rtl="0" eaLnBrk="0" fontAlgn="base" hangingPunct="0">
              <a:spcBef>
                <a:spcPts val="0"/>
              </a:spcBef>
              <a:spcAft>
                <a:spcPts val="0"/>
              </a:spcAft>
              <a:buClr>
                <a:schemeClr val="tx2"/>
              </a:buClr>
              <a:buFont typeface="Arial" pitchFamily="34" charset="0"/>
              <a:buNone/>
            </a:pPr>
            <a:r>
              <a:rPr lang="en-US"/>
              <a:t>Fifth level</a:t>
            </a:r>
            <a:endParaRPr lang="en-US" dirty="0"/>
          </a:p>
        </p:txBody>
      </p:sp>
      <p:sp>
        <p:nvSpPr>
          <p:cNvPr id="2" name="Slide Number Placeholder 1"/>
          <p:cNvSpPr>
            <a:spLocks noGrp="1"/>
          </p:cNvSpPr>
          <p:nvPr>
            <p:ph type="sldNum" sz="quarter" idx="11"/>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452385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335158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079818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787806"/>
            <a:ext cx="8229600" cy="600164"/>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95206" y="6526552"/>
            <a:ext cx="117019" cy="115416"/>
          </a:xfrm>
        </p:spPr>
        <p:txBody>
          <a:bodyPr wrap="none"/>
          <a:lstStyle>
            <a:lvl1pPr>
              <a:defRPr sz="75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895693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8261011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40222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719011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585376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209135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700488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711234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825352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141848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103322"/>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0959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9" y="6092182"/>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96196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698592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36524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24305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303136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687389" y="480270"/>
            <a:ext cx="8224837" cy="369332"/>
          </a:xfrm>
        </p:spPr>
        <p:txBody>
          <a:bodyPr/>
          <a:lstStyle/>
          <a:p>
            <a:r>
              <a:rPr lang="en-US" dirty="0"/>
              <a:t>Click to edit Master title style</a:t>
            </a:r>
          </a:p>
        </p:txBody>
      </p:sp>
      <p:sp>
        <p:nvSpPr>
          <p:cNvPr id="3" name="Content Placeholder 2"/>
          <p:cNvSpPr>
            <a:spLocks noGrp="1"/>
          </p:cNvSpPr>
          <p:nvPr>
            <p:ph idx="1"/>
          </p:nvPr>
        </p:nvSpPr>
        <p:spPr bwMode="gray">
          <a:xfrm>
            <a:off x="687389" y="1087573"/>
            <a:ext cx="8224836" cy="5234678"/>
          </a:xfrm>
          <a:prstGeom prst="rect">
            <a:avLst/>
          </a:prstGeom>
        </p:spPr>
        <p:txBody>
          <a:bodyPr/>
          <a:lstStyle>
            <a:lvl1pPr marL="342900" indent="-342900">
              <a:buNone/>
              <a:defRPr sz="135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1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solidFill>
                <a:srgbClr val="000000"/>
              </a:solidFill>
            </a:endParaRPr>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71617692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57330"/>
            <a:ext cx="105798" cy="103875"/>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1955187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727899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4"/>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1650" b="1"/>
            </a:lvl1pPr>
          </a:lstStyle>
          <a:p>
            <a:r>
              <a:rPr lang="en-US"/>
              <a:t>Click to edit Master title style</a:t>
            </a:r>
            <a:endParaRPr lang="en-US" dirty="0"/>
          </a:p>
        </p:txBody>
      </p:sp>
    </p:spTree>
    <p:extLst>
      <p:ext uri="{BB962C8B-B14F-4D97-AF65-F5344CB8AC3E}">
        <p14:creationId xmlns:p14="http://schemas.microsoft.com/office/powerpoint/2010/main" val="8892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3.jpeg"/><Relationship Id="rId2" Type="http://schemas.openxmlformats.org/officeDocument/2006/relationships/slideLayout" Target="../slideLayouts/slideLayout4.xml"/><Relationship Id="rId16"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6.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3.jpe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683812" y="4309872"/>
            <a:ext cx="8460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6"/>
            <a:ext cx="8229600" cy="230832"/>
          </a:xfrm>
          <a:prstGeom prst="rect">
            <a:avLst/>
          </a:prstGeom>
        </p:spPr>
        <p:txBody>
          <a:bodyPr vert="horz" lIns="0" tIns="0" rIns="0" bIns="0" rtlCol="0" anchor="t" anchorCtr="0">
            <a:spAutoFit/>
          </a:bodyPr>
          <a:lstStyle/>
          <a:p>
            <a:r>
              <a:rPr lang="en-US"/>
              <a:t>Click to edit Master title style</a:t>
            </a:r>
            <a:endParaRPr lang="en-US" dirty="0"/>
          </a:p>
        </p:txBody>
      </p:sp>
      <p:sp>
        <p:nvSpPr>
          <p:cNvPr id="2" name="Text Placeholder 1"/>
          <p:cNvSpPr>
            <a:spLocks noGrp="1"/>
          </p:cNvSpPr>
          <p:nvPr>
            <p:ph type="body" idx="1"/>
          </p:nvPr>
        </p:nvSpPr>
        <p:spPr bwMode="gray">
          <a:xfrm>
            <a:off x="687388" y="2362081"/>
            <a:ext cx="8224837" cy="31640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bwMode="gray">
          <a:xfrm>
            <a:off x="8795206" y="6110288"/>
            <a:ext cx="117019" cy="115416"/>
          </a:xfrm>
          <a:prstGeom prst="rect">
            <a:avLst/>
          </a:prstGeom>
          <a:noFill/>
        </p:spPr>
        <p:txBody>
          <a:bodyPr wrap="none" lIns="0" tIns="0" rIns="0" bIns="0">
            <a:spAutoFit/>
          </a:bodyPr>
          <a:lstStyle>
            <a:lvl1pPr>
              <a:defRPr lang="en-US" sz="75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7063822"/>
      </p:ext>
    </p:extLst>
  </p:cSld>
  <p:clrMap bg1="lt1" tx1="dk1" bg2="lt2" tx2="dk2" accent1="accent1" accent2="accent2" accent3="accent3" accent4="accent4" accent5="accent5" accent6="accent6" hlink="hlink" folHlink="folHlink"/>
  <p:sldLayoutIdLst>
    <p:sldLayoutId id="2147484340" r:id="rId1"/>
  </p:sldLayoutIdLst>
  <p:hf hdr="0" ftr="0" dt="0"/>
  <p:txStyles>
    <p:titleStyle>
      <a:lvl1pPr algn="l" rtl="0" eaLnBrk="1" fontAlgn="base" hangingPunct="1">
        <a:spcBef>
          <a:spcPct val="0"/>
        </a:spcBef>
        <a:spcAft>
          <a:spcPct val="0"/>
        </a:spcAft>
        <a:defRPr sz="1500" kern="12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5pPr>
      <a:lvl6pPr marL="342900" algn="l" rtl="0" eaLnBrk="1" fontAlgn="base" hangingPunct="1">
        <a:spcBef>
          <a:spcPct val="0"/>
        </a:spcBef>
        <a:spcAft>
          <a:spcPct val="0"/>
        </a:spcAft>
        <a:defRPr sz="3000" b="1">
          <a:solidFill>
            <a:schemeClr val="bg1"/>
          </a:solidFill>
          <a:latin typeface="FranklinGothic" pitchFamily="-48" charset="0"/>
        </a:defRPr>
      </a:lvl6pPr>
      <a:lvl7pPr marL="685800" algn="l" rtl="0" eaLnBrk="1" fontAlgn="base" hangingPunct="1">
        <a:spcBef>
          <a:spcPct val="0"/>
        </a:spcBef>
        <a:spcAft>
          <a:spcPct val="0"/>
        </a:spcAft>
        <a:defRPr sz="3000" b="1">
          <a:solidFill>
            <a:schemeClr val="bg1"/>
          </a:solidFill>
          <a:latin typeface="FranklinGothic" pitchFamily="-48" charset="0"/>
        </a:defRPr>
      </a:lvl7pPr>
      <a:lvl8pPr marL="1028700" algn="l" rtl="0" eaLnBrk="1" fontAlgn="base" hangingPunct="1">
        <a:spcBef>
          <a:spcPct val="0"/>
        </a:spcBef>
        <a:spcAft>
          <a:spcPct val="0"/>
        </a:spcAft>
        <a:defRPr sz="3000" b="1">
          <a:solidFill>
            <a:schemeClr val="bg1"/>
          </a:solidFill>
          <a:latin typeface="FranklinGothic" pitchFamily="-48" charset="0"/>
        </a:defRPr>
      </a:lvl8pPr>
      <a:lvl9pPr marL="1371600" algn="l" rtl="0" eaLnBrk="1" fontAlgn="base" hangingPunct="1">
        <a:spcBef>
          <a:spcPct val="0"/>
        </a:spcBef>
        <a:spcAft>
          <a:spcPct val="0"/>
        </a:spcAft>
        <a:defRPr sz="3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1pPr>
      <a:lvl2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2pPr>
      <a:lvl3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3pPr>
      <a:lvl4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4pPr>
      <a:lvl5pPr marL="0" indent="0" algn="l" rtl="0" eaLnBrk="1" fontAlgn="base" hangingPunct="1">
        <a:spcBef>
          <a:spcPts val="0"/>
        </a:spcBef>
        <a:spcAft>
          <a:spcPts val="0"/>
        </a:spcAft>
        <a:buClr>
          <a:srgbClr val="78A22F"/>
        </a:buClr>
        <a:buFont typeface="Arial" pitchFamily="34" charset="0"/>
        <a:buNone/>
        <a:defRPr sz="1500" kern="1200">
          <a:solidFill>
            <a:schemeClr val="bg1"/>
          </a:solidFill>
          <a:latin typeface="+mn-lt"/>
          <a:ea typeface="Arial" pitchFamily="34"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p:nvSpPr>
        <p:spPr>
          <a:xfrm>
            <a:off x="228601" y="6675977"/>
            <a:ext cx="3119444" cy="103875"/>
          </a:xfrm>
          <a:prstGeom prst="rect">
            <a:avLst/>
          </a:prstGeom>
          <a:noFill/>
        </p:spPr>
        <p:txBody>
          <a:bodyPr wrap="none" lIns="0" tIns="0" rIns="0" bIns="0" rtlCol="0">
            <a:spAutoFit/>
          </a:bodyPr>
          <a:lstStyle/>
          <a:p>
            <a:r>
              <a:rPr lang="en-US" sz="675"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9" y="1005645"/>
            <a:ext cx="8224837"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5124" name="Text"/>
          <p:cNvSpPr>
            <a:spLocks noGrp="1"/>
          </p:cNvSpPr>
          <p:nvPr>
            <p:ph type="body" idx="1"/>
          </p:nvPr>
        </p:nvSpPr>
        <p:spPr bwMode="gray">
          <a:xfrm>
            <a:off x="687389"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cNvSpPr>
            <a:spLocks noGrp="1"/>
          </p:cNvSpPr>
          <p:nvPr>
            <p:ph type="sldNum" sz="quarter" idx="4"/>
          </p:nvPr>
        </p:nvSpPr>
        <p:spPr bwMode="gray">
          <a:xfrm>
            <a:off x="8806427" y="6675977"/>
            <a:ext cx="105798" cy="103875"/>
          </a:xfrm>
          <a:prstGeom prst="rect">
            <a:avLst/>
          </a:prstGeom>
          <a:noFill/>
        </p:spPr>
        <p:txBody>
          <a:bodyPr wrap="none" lIns="0" tIns="0" rIns="0" bIns="0">
            <a:spAutoFit/>
          </a:bodyPr>
          <a:lstStyle>
            <a:lvl1pPr>
              <a:defRPr lang="en-US" sz="675" smtClean="0">
                <a:solidFill>
                  <a:schemeClr val="bg2">
                    <a:lumMod val="75000"/>
                  </a:schemeClr>
                </a:solidFill>
                <a:latin typeface="+mn-lt"/>
                <a:ea typeface="ＭＳ Ｐゴシック" charset="-128"/>
                <a:cs typeface="+mn-cs"/>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851609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Lst>
  <p:hf hdr="0" ftr="0" dt="0"/>
  <p:txStyles>
    <p:titleStyle>
      <a:lvl1pPr algn="l" rtl="0" eaLnBrk="1" fontAlgn="base" hangingPunct="1">
        <a:spcBef>
          <a:spcPct val="0"/>
        </a:spcBef>
        <a:spcAft>
          <a:spcPct val="0"/>
        </a:spcAft>
        <a:defRPr lang="en-US" sz="2400" b="0" kern="1200" dirty="0">
          <a:solidFill>
            <a:schemeClr val="bg2">
              <a:lumMod val="7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eaLnBrk="1" fontAlgn="base" hangingPunct="1">
        <a:spcBef>
          <a:spcPct val="0"/>
        </a:spcBef>
        <a:spcAft>
          <a:spcPct val="0"/>
        </a:spcAft>
        <a:defRPr sz="3000" b="1">
          <a:solidFill>
            <a:schemeClr val="bg1"/>
          </a:solidFill>
          <a:latin typeface="FranklinGothic" pitchFamily="-48" charset="0"/>
        </a:defRPr>
      </a:lvl6pPr>
      <a:lvl7pPr marL="685800" algn="l" rtl="0" eaLnBrk="1" fontAlgn="base" hangingPunct="1">
        <a:spcBef>
          <a:spcPct val="0"/>
        </a:spcBef>
        <a:spcAft>
          <a:spcPct val="0"/>
        </a:spcAft>
        <a:defRPr sz="3000" b="1">
          <a:solidFill>
            <a:schemeClr val="bg1"/>
          </a:solidFill>
          <a:latin typeface="FranklinGothic" pitchFamily="-48" charset="0"/>
        </a:defRPr>
      </a:lvl7pPr>
      <a:lvl8pPr marL="1028700" algn="l" rtl="0" eaLnBrk="1" fontAlgn="base" hangingPunct="1">
        <a:spcBef>
          <a:spcPct val="0"/>
        </a:spcBef>
        <a:spcAft>
          <a:spcPct val="0"/>
        </a:spcAft>
        <a:defRPr sz="3000" b="1">
          <a:solidFill>
            <a:schemeClr val="bg1"/>
          </a:solidFill>
          <a:latin typeface="FranklinGothic" pitchFamily="-48" charset="0"/>
        </a:defRPr>
      </a:lvl8pPr>
      <a:lvl9pPr marL="1371600" algn="l" rtl="0" eaLnBrk="1" fontAlgn="base" hangingPunct="1">
        <a:spcBef>
          <a:spcPct val="0"/>
        </a:spcBef>
        <a:spcAft>
          <a:spcPct val="0"/>
        </a:spcAft>
        <a:defRPr sz="3000" b="1">
          <a:solidFill>
            <a:schemeClr val="bg1"/>
          </a:solidFill>
          <a:latin typeface="FranklinGothic" pitchFamily="-48" charset="0"/>
        </a:defRPr>
      </a:lvl9pPr>
    </p:titleStyle>
    <p:bodyStyle>
      <a:lvl1pPr marL="171450" indent="-171450" algn="l" rtl="0" eaLnBrk="1" fontAlgn="base" hangingPunct="1">
        <a:spcBef>
          <a:spcPts val="450"/>
        </a:spcBef>
        <a:spcAft>
          <a:spcPts val="0"/>
        </a:spcAft>
        <a:buClr>
          <a:schemeClr val="bg2">
            <a:lumMod val="75000"/>
          </a:schemeClr>
        </a:buClr>
        <a:buFont typeface="Arial" panose="020B0604020202020204" pitchFamily="34" charset="0"/>
        <a:buChar char="•"/>
        <a:defRPr sz="1800" kern="1200">
          <a:solidFill>
            <a:schemeClr val="tx2"/>
          </a:solidFill>
          <a:latin typeface="+mn-lt"/>
          <a:ea typeface="Arial" pitchFamily="34" charset="0"/>
          <a:cs typeface="Arial" pitchFamily="34" charset="0"/>
        </a:defRPr>
      </a:lvl1pPr>
      <a:lvl2pPr marL="342900" indent="-171450" algn="l" rtl="0" eaLnBrk="1" fontAlgn="base" hangingPunct="1">
        <a:spcBef>
          <a:spcPts val="450"/>
        </a:spcBef>
        <a:spcAft>
          <a:spcPts val="0"/>
        </a:spcAft>
        <a:buClr>
          <a:schemeClr val="bg2">
            <a:lumMod val="75000"/>
          </a:schemeClr>
        </a:buClr>
        <a:buFont typeface="Arial" pitchFamily="34" charset="0"/>
        <a:buChar char="–"/>
        <a:defRPr sz="1350" kern="1200">
          <a:solidFill>
            <a:schemeClr val="tx2"/>
          </a:solidFill>
          <a:latin typeface="+mn-lt"/>
          <a:ea typeface="Arial" pitchFamily="34" charset="0"/>
          <a:cs typeface="Arial" pitchFamily="34" charset="0"/>
        </a:defRPr>
      </a:lvl2pPr>
      <a:lvl3pPr marL="515541" indent="-171450" algn="l" defTabSz="685800" rtl="0" eaLnBrk="1" fontAlgn="base" hangingPunct="1">
        <a:spcBef>
          <a:spcPts val="450"/>
        </a:spcBef>
        <a:spcAft>
          <a:spcPts val="0"/>
        </a:spcAft>
        <a:buClr>
          <a:schemeClr val="bg2">
            <a:lumMod val="75000"/>
          </a:schemeClr>
        </a:buClr>
        <a:buFont typeface="Arial" panose="020B0604020202020204" pitchFamily="34" charset="0"/>
        <a:buChar char="»"/>
        <a:defRPr sz="1200" kern="1200">
          <a:solidFill>
            <a:schemeClr val="tx2"/>
          </a:solidFill>
          <a:latin typeface="+mn-lt"/>
          <a:ea typeface="Arial" pitchFamily="34" charset="0"/>
          <a:cs typeface="Arial" pitchFamily="34" charset="0"/>
        </a:defRPr>
      </a:lvl3pPr>
      <a:lvl4pPr marL="685800" indent="-171450" algn="l" rtl="0" eaLnBrk="1" fontAlgn="base" hangingPunct="1">
        <a:spcBef>
          <a:spcPts val="450"/>
        </a:spcBef>
        <a:spcAft>
          <a:spcPts val="0"/>
        </a:spcAft>
        <a:buClr>
          <a:schemeClr val="bg2">
            <a:lumMod val="75000"/>
          </a:schemeClr>
        </a:buClr>
        <a:buSzPct val="100000"/>
        <a:buFont typeface="Arial" panose="020B0604020202020204" pitchFamily="34" charset="0"/>
        <a:buChar char="•"/>
        <a:defRPr sz="1050" kern="1200">
          <a:solidFill>
            <a:schemeClr val="tx2"/>
          </a:solidFill>
          <a:latin typeface="+mn-lt"/>
          <a:ea typeface="Arial" pitchFamily="34" charset="0"/>
          <a:cs typeface="Arial" pitchFamily="34" charset="0"/>
        </a:defRPr>
      </a:lvl4pPr>
      <a:lvl5pPr marL="857250" indent="-171450" algn="l" rtl="0" eaLnBrk="1" fontAlgn="base"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781821"/>
            <a:ext cx="8229600" cy="600164"/>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450"/>
              </a:spcBef>
              <a:spcAft>
                <a:spcPts val="45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95206" y="6526552"/>
            <a:ext cx="117019" cy="115416"/>
          </a:xfrm>
          <a:prstGeom prst="rect">
            <a:avLst/>
          </a:prstGeom>
        </p:spPr>
        <p:txBody>
          <a:bodyPr vert="horz" wrap="none" lIns="0" tIns="0" rIns="0" bIns="0" rtlCol="0" anchor="ctr">
            <a:spAutoFit/>
          </a:bodyPr>
          <a:lstStyle>
            <a:lvl1pPr algn="r">
              <a:defRPr sz="75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76603634"/>
      </p:ext>
    </p:extLst>
  </p:cSld>
  <p:clrMap bg1="lt1" tx1="dk1" bg2="lt2" tx2="dk2" accent1="accent1" accent2="accent2" accent3="accent3" accent4="accent4" accent5="accent5" accent6="accent6" hlink="hlink" folHlink="folHlink"/>
  <p:sldLayoutIdLst>
    <p:sldLayoutId id="2147484361" r:id="rId1"/>
    <p:sldLayoutId id="2147484362" r:id="rId2"/>
  </p:sldLayoutIdLst>
  <p:hf hdr="0" ftr="0" dt="0"/>
  <p:txStyles>
    <p:titleStyle>
      <a:lvl1pPr algn="ctr" defTabSz="685800" rtl="0" eaLnBrk="1" latinLnBrk="0" hangingPunct="1">
        <a:spcBef>
          <a:spcPct val="0"/>
        </a:spcBef>
        <a:buNone/>
        <a:defRPr lang="en-US" sz="3300" b="1" kern="1200" dirty="0" smtClean="0">
          <a:solidFill>
            <a:schemeClr val="bg1"/>
          </a:solidFill>
          <a:latin typeface="+mj-lt"/>
          <a:ea typeface="ＭＳ Ｐゴシック" charset="0"/>
          <a:cs typeface="+mj-cs"/>
        </a:defRPr>
      </a:lvl1pPr>
    </p:titleStyle>
    <p:bodyStyle>
      <a:lvl1pPr marL="0" indent="0" algn="l" defTabSz="685800" rtl="0" eaLnBrk="1" latinLnBrk="0" hangingPunct="1">
        <a:spcBef>
          <a:spcPct val="20000"/>
        </a:spcBef>
        <a:buFont typeface="Arial" pitchFamily="34" charset="0"/>
        <a:buNone/>
        <a:defRPr lang="en-US" sz="2400" kern="1200" smtClean="0">
          <a:solidFill>
            <a:schemeClr val="bg2">
              <a:lumMod val="75000"/>
            </a:schemeClr>
          </a:solidFill>
          <a:latin typeface="+mn-lt"/>
          <a:ea typeface="ＭＳ Ｐゴシック" charset="0"/>
          <a:cs typeface="+mn-cs"/>
        </a:defRPr>
      </a:lvl1pPr>
      <a:lvl2pPr marL="214313" indent="-214313"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2pPr>
      <a:lvl3pPr marL="8572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3pPr>
      <a:lvl4pPr marL="12001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4pPr>
      <a:lvl5pPr marL="1543050" indent="-171450" algn="l" defTabSz="685800" rtl="0" eaLnBrk="1" latinLnBrk="0" hangingPunct="1">
        <a:spcBef>
          <a:spcPct val="20000"/>
        </a:spcBef>
        <a:buFont typeface="Arial" pitchFamily="34" charset="0"/>
        <a:buChar char="»"/>
        <a:defRPr lang="en-US" sz="1350" kern="1200" dirty="0" smtClean="0">
          <a:solidFill>
            <a:schemeClr val="bg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1" y="6675977"/>
            <a:ext cx="3119444" cy="103875"/>
          </a:xfrm>
          <a:prstGeom prst="rect">
            <a:avLst/>
          </a:prstGeom>
          <a:noFill/>
        </p:spPr>
        <p:txBody>
          <a:bodyPr wrap="none" lIns="0" tIns="0" rIns="0" bIns="0" rtlCol="0">
            <a:spAutoFit/>
          </a:bodyPr>
          <a:lstStyle/>
          <a:p>
            <a:r>
              <a:rPr lang="en-US" sz="675"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9" y="1005645"/>
            <a:ext cx="8224837"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9"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806427" y="6675977"/>
            <a:ext cx="105798" cy="103875"/>
          </a:xfrm>
          <a:prstGeom prst="rect">
            <a:avLst/>
          </a:prstGeom>
          <a:noFill/>
        </p:spPr>
        <p:txBody>
          <a:bodyPr wrap="none" lIns="0" tIns="0" rIns="0" bIns="0">
            <a:spAutoFit/>
          </a:bodyPr>
          <a:lstStyle>
            <a:lvl1pPr>
              <a:defRPr lang="en-US" sz="675"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93094905"/>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 id="2147484380" r:id="rId17"/>
    <p:sldLayoutId id="2147484381" r:id="rId18"/>
    <p:sldLayoutId id="2147484382" r:id="rId19"/>
  </p:sldLayoutIdLst>
  <p:hf hdr="0" ftr="0" dt="0"/>
  <p:txStyles>
    <p:titleStyle>
      <a:lvl1pPr algn="l" rtl="0" eaLnBrk="0" fontAlgn="base" hangingPunct="0">
        <a:spcBef>
          <a:spcPct val="0"/>
        </a:spcBef>
        <a:spcAft>
          <a:spcPct val="0"/>
        </a:spcAft>
        <a:defRPr lang="en-US" sz="24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18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35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2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05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Basic Facts and Computations</a:t>
            </a:r>
          </a:p>
        </p:txBody>
      </p:sp>
      <p:sp>
        <p:nvSpPr>
          <p:cNvPr id="7171" name="Subtitle 2"/>
          <p:cNvSpPr>
            <a:spLocks noGrp="1"/>
          </p:cNvSpPr>
          <p:nvPr>
            <p:ph type="body" sz="quarter" idx="16"/>
          </p:nvPr>
        </p:nvSpPr>
        <p:spPr/>
        <p:txBody>
          <a:bodyPr/>
          <a:lstStyle/>
          <a:p>
            <a:r>
              <a:rPr lang="en-US" dirty="0"/>
              <a:t>Building Fluency and Conceptual Understanding</a:t>
            </a:r>
          </a:p>
        </p:txBody>
      </p:sp>
      <p:sp>
        <p:nvSpPr>
          <p:cNvPr id="13" name="Text Placeholder 12"/>
          <p:cNvSpPr>
            <a:spLocks noGrp="1"/>
          </p:cNvSpPr>
          <p:nvPr>
            <p:ph type="body" sz="quarter" idx="15"/>
          </p:nvPr>
        </p:nvSpPr>
        <p:spPr/>
        <p:txBody>
          <a:bodyPr/>
          <a:lstStyle/>
          <a:p>
            <a:pPr lvl="2"/>
            <a:r>
              <a:rPr lang="en-US" sz="2400" dirty="0"/>
              <a:t>Middle School Level</a:t>
            </a:r>
          </a:p>
        </p:txBody>
      </p:sp>
      <p:sp>
        <p:nvSpPr>
          <p:cNvPr id="16" name="Text Placeholder 15"/>
          <p:cNvSpPr>
            <a:spLocks noGrp="1"/>
          </p:cNvSpPr>
          <p:nvPr>
            <p:ph type="body" sz="quarter" idx="19"/>
          </p:nvPr>
        </p:nvSpPr>
        <p:spPr>
          <a:xfrm>
            <a:off x="6268873" y="6567844"/>
            <a:ext cx="2643352" cy="123111"/>
          </a:xfrm>
        </p:spPr>
        <p:txBody>
          <a:bodyPr/>
          <a:lstStyle/>
          <a:p>
            <a:r>
              <a:rPr lang="en-US" dirty="0"/>
              <a:t>Copyright © 2016 American Institutes for Research. All rights reserved.</a:t>
            </a:r>
          </a:p>
        </p:txBody>
      </p:sp>
    </p:spTree>
    <p:extLst>
      <p:ext uri="{BB962C8B-B14F-4D97-AF65-F5344CB8AC3E}">
        <p14:creationId xmlns:p14="http://schemas.microsoft.com/office/powerpoint/2010/main" val="229851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BB7F-64FC-064A-9D12-C80D4D95648E}"/>
              </a:ext>
            </a:extLst>
          </p:cNvPr>
          <p:cNvSpPr>
            <a:spLocks noGrp="1"/>
          </p:cNvSpPr>
          <p:nvPr>
            <p:ph type="title"/>
          </p:nvPr>
        </p:nvSpPr>
        <p:spPr/>
        <p:txBody>
          <a:bodyPr/>
          <a:lstStyle/>
          <a:p>
            <a:r>
              <a:rPr lang="en-US" dirty="0"/>
              <a:t>Role of Facts in Middle School </a:t>
            </a:r>
          </a:p>
        </p:txBody>
      </p:sp>
      <p:sp>
        <p:nvSpPr>
          <p:cNvPr id="3" name="Content Placeholder 2">
            <a:extLst>
              <a:ext uri="{FF2B5EF4-FFF2-40B4-BE49-F238E27FC236}">
                <a16:creationId xmlns:a16="http://schemas.microsoft.com/office/drawing/2014/main" id="{2EE42626-8054-FA48-92F6-251CFC635C1A}"/>
              </a:ext>
            </a:extLst>
          </p:cNvPr>
          <p:cNvSpPr>
            <a:spLocks noGrp="1"/>
          </p:cNvSpPr>
          <p:nvPr>
            <p:ph idx="1"/>
          </p:nvPr>
        </p:nvSpPr>
        <p:spPr/>
        <p:txBody>
          <a:bodyPr/>
          <a:lstStyle/>
          <a:p>
            <a:r>
              <a:rPr lang="en-US" dirty="0"/>
              <a:t>Review fact strategies beginning with addition/subtraction, then multiplication/division</a:t>
            </a:r>
          </a:p>
          <a:p>
            <a:r>
              <a:rPr lang="en-US" dirty="0"/>
              <a:t>Addition and subtraction</a:t>
            </a:r>
          </a:p>
          <a:p>
            <a:pPr lvl="1"/>
            <a:r>
              <a:rPr lang="en-US" dirty="0"/>
              <a:t>If student can explain an efficient strategy, practice mixed problems.</a:t>
            </a:r>
          </a:p>
          <a:p>
            <a:pPr lvl="1"/>
            <a:r>
              <a:rPr lang="en-US" dirty="0"/>
              <a:t>Set a realistic goal.</a:t>
            </a:r>
          </a:p>
          <a:p>
            <a:pPr lvl="1"/>
            <a:r>
              <a:rPr lang="en-US" dirty="0"/>
              <a:t>Determine whether student understands regrouping.</a:t>
            </a:r>
          </a:p>
          <a:p>
            <a:pPr lvl="1"/>
            <a:r>
              <a:rPr lang="en-US" dirty="0"/>
              <a:t>If older than Grade 6, may want to consider calculator for addition and subtraction.</a:t>
            </a:r>
          </a:p>
          <a:p>
            <a:r>
              <a:rPr lang="en-US" dirty="0"/>
              <a:t>Multiplication and Division</a:t>
            </a:r>
          </a:p>
          <a:p>
            <a:pPr lvl="1"/>
            <a:r>
              <a:rPr lang="en-US" dirty="0"/>
              <a:t>Review effective strategies systematically.</a:t>
            </a:r>
          </a:p>
          <a:p>
            <a:pPr lvl="1"/>
            <a:r>
              <a:rPr lang="en-US" dirty="0"/>
              <a:t>Set a realistic goal.</a:t>
            </a:r>
          </a:p>
          <a:p>
            <a:pPr lvl="1"/>
            <a:r>
              <a:rPr lang="en-US" dirty="0"/>
              <a:t>Practice daily. </a:t>
            </a:r>
          </a:p>
          <a:p>
            <a:pPr lvl="1"/>
            <a:r>
              <a:rPr lang="en-US" dirty="0"/>
              <a:t>Provide practice and support in using multiplication chart beyond basic facts.</a:t>
            </a:r>
          </a:p>
          <a:p>
            <a:pPr lvl="1"/>
            <a:endParaRPr lang="en-US" dirty="0"/>
          </a:p>
          <a:p>
            <a:endParaRPr lang="en-US" dirty="0"/>
          </a:p>
        </p:txBody>
      </p:sp>
      <p:sp>
        <p:nvSpPr>
          <p:cNvPr id="5" name="Slide Number Placeholder 4">
            <a:extLst>
              <a:ext uri="{FF2B5EF4-FFF2-40B4-BE49-F238E27FC236}">
                <a16:creationId xmlns:a16="http://schemas.microsoft.com/office/drawing/2014/main" id="{D0C16CEB-52E6-B146-9830-4E68536E2BBD}"/>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881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2941418"/>
            <a:ext cx="8229600" cy="1446550"/>
          </a:xfrm>
        </p:spPr>
        <p:txBody>
          <a:bodyPr/>
          <a:lstStyle/>
          <a:p>
            <a:r>
              <a:rPr lang="en-US" dirty="0"/>
              <a:t>Vocabulary for Teaching Facts and Computation</a:t>
            </a: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11</a:t>
            </a:fld>
            <a:endParaRPr lang="en-US" dirty="0"/>
          </a:p>
        </p:txBody>
      </p:sp>
      <p:sp>
        <p:nvSpPr>
          <p:cNvPr id="7" name="5-Point Star 6">
            <a:extLst>
              <a:ext uri="{FF2B5EF4-FFF2-40B4-BE49-F238E27FC236}">
                <a16:creationId xmlns:a16="http://schemas.microsoft.com/office/drawing/2014/main" id="{8D7145F8-1B24-034D-B803-56EDA28D600B}"/>
              </a:ext>
            </a:extLst>
          </p:cNvPr>
          <p:cNvSpPr/>
          <p:nvPr/>
        </p:nvSpPr>
        <p:spPr>
          <a:xfrm>
            <a:off x="7558303" y="5208576"/>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33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9288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Vocabulary List</a:t>
            </a:r>
          </a:p>
        </p:txBody>
      </p:sp>
      <p:sp>
        <p:nvSpPr>
          <p:cNvPr id="7" name="Content Placeholder 6"/>
          <p:cNvSpPr>
            <a:spLocks noGrp="1"/>
          </p:cNvSpPr>
          <p:nvPr>
            <p:ph idx="1"/>
          </p:nvPr>
        </p:nvSpPr>
        <p:spPr/>
        <p:txBody>
          <a:bodyPr/>
          <a:lstStyle/>
          <a:p>
            <a:pPr marL="0" indent="0">
              <a:buNone/>
            </a:pPr>
            <a:r>
              <a:rPr lang="en-US" dirty="0"/>
              <a:t>Brainstorm a list of words you use when teaching facts and computation.</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6C903B-A9A8-9643-9413-B88BA9C2F039}"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8" name="Oval 7"/>
          <p:cNvSpPr/>
          <p:nvPr/>
        </p:nvSpPr>
        <p:spPr>
          <a:xfrm>
            <a:off x="1009194" y="2393405"/>
            <a:ext cx="1785258" cy="16836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READY</a:t>
            </a:r>
          </a:p>
        </p:txBody>
      </p:sp>
      <p:sp>
        <p:nvSpPr>
          <p:cNvPr id="9" name="Oval 8"/>
          <p:cNvSpPr/>
          <p:nvPr/>
        </p:nvSpPr>
        <p:spPr>
          <a:xfrm>
            <a:off x="3746362" y="2393405"/>
            <a:ext cx="1785258" cy="16836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SET</a:t>
            </a:r>
          </a:p>
        </p:txBody>
      </p:sp>
      <p:sp>
        <p:nvSpPr>
          <p:cNvPr id="10" name="Oval 9"/>
          <p:cNvSpPr/>
          <p:nvPr/>
        </p:nvSpPr>
        <p:spPr>
          <a:xfrm>
            <a:off x="6483531" y="2393405"/>
            <a:ext cx="1785258" cy="1683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a:ea typeface="+mn-ea"/>
                <a:cs typeface="+mn-cs"/>
              </a:rPr>
              <a:t>GO!</a:t>
            </a:r>
          </a:p>
        </p:txBody>
      </p:sp>
    </p:spTree>
    <p:extLst>
      <p:ext uri="{BB962C8B-B14F-4D97-AF65-F5344CB8AC3E}">
        <p14:creationId xmlns:p14="http://schemas.microsoft.com/office/powerpoint/2010/main" val="41006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A891454F-731E-43A2-B4DC-A2F6A856170C}"/>
              </a:ext>
            </a:extLst>
          </p:cNvPr>
          <p:cNvSpPr>
            <a:spLocks noGrp="1"/>
          </p:cNvSpPr>
          <p:nvPr>
            <p:ph type="title"/>
          </p:nvPr>
        </p:nvSpPr>
        <p:spPr/>
        <p:txBody>
          <a:bodyPr/>
          <a:lstStyle/>
          <a:p>
            <a:r>
              <a:rPr lang="en-US" dirty="0"/>
              <a:t>Activity</a:t>
            </a:r>
          </a:p>
        </p:txBody>
      </p:sp>
      <p:graphicFrame>
        <p:nvGraphicFramePr>
          <p:cNvPr id="5" name="Content Placeholder 4" descr="Four boxes for the activity. The boxes are labeled student-friendly definition, picture or symbol, example, and nonexample"/>
          <p:cNvGraphicFramePr>
            <a:graphicFrameLocks noGrp="1"/>
          </p:cNvGraphicFramePr>
          <p:nvPr>
            <p:ph sz="quarter" idx="11"/>
            <p:extLst>
              <p:ext uri="{D42A27DB-BD31-4B8C-83A1-F6EECF244321}">
                <p14:modId xmlns:p14="http://schemas.microsoft.com/office/powerpoint/2010/main" val="3452126481"/>
              </p:ext>
            </p:extLst>
          </p:nvPr>
        </p:nvGraphicFramePr>
        <p:xfrm>
          <a:off x="141064" y="442886"/>
          <a:ext cx="8771161" cy="597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65633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Mathematics Vocabulary: Best Practices</a:t>
            </a:r>
          </a:p>
        </p:txBody>
      </p:sp>
      <p:sp>
        <p:nvSpPr>
          <p:cNvPr id="7" name="Content Placeholder 6"/>
          <p:cNvSpPr>
            <a:spLocks noGrp="1"/>
          </p:cNvSpPr>
          <p:nvPr>
            <p:ph idx="1"/>
          </p:nvPr>
        </p:nvSpPr>
        <p:spPr/>
        <p:txBody>
          <a:bodyPr/>
          <a:lstStyle/>
          <a:p>
            <a:pPr marL="0" indent="0">
              <a:buNone/>
            </a:pPr>
            <a:r>
              <a:rPr lang="en-US" sz="2200" b="1" dirty="0"/>
              <a:t>Direct, Explicit Teaching</a:t>
            </a:r>
          </a:p>
          <a:p>
            <a:r>
              <a:rPr lang="en-US" sz="2200" dirty="0"/>
              <a:t>Student-friendly definition</a:t>
            </a:r>
          </a:p>
          <a:p>
            <a:r>
              <a:rPr lang="en-US" sz="2200" dirty="0"/>
              <a:t>Examples and nonexamples</a:t>
            </a:r>
          </a:p>
          <a:p>
            <a:r>
              <a:rPr lang="en-US" sz="2200" dirty="0"/>
              <a:t>Graphic organizers</a:t>
            </a:r>
          </a:p>
          <a:p>
            <a:r>
              <a:rPr lang="en-US" sz="2200" dirty="0"/>
              <a:t>Vocabulary charts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6C903B-A9A8-9643-9413-B88BA9C2F039}"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2" name="Content Placeholder 1"/>
          <p:cNvSpPr>
            <a:spLocks noGrp="1"/>
          </p:cNvSpPr>
          <p:nvPr>
            <p:ph sz="quarter" idx="4294967295"/>
          </p:nvPr>
        </p:nvSpPr>
        <p:spPr>
          <a:xfrm>
            <a:off x="5145088" y="1607853"/>
            <a:ext cx="3998912" cy="4718335"/>
          </a:xfrm>
        </p:spPr>
        <p:txBody>
          <a:bodyPr/>
          <a:lstStyle/>
          <a:p>
            <a:pPr marL="0" indent="0">
              <a:buNone/>
            </a:pPr>
            <a:r>
              <a:rPr lang="en-US" sz="2200" b="1" dirty="0"/>
              <a:t>Use in a Meaningful Context</a:t>
            </a:r>
          </a:p>
          <a:p>
            <a:r>
              <a:rPr lang="en-US" sz="2200" b="1" dirty="0">
                <a:solidFill>
                  <a:schemeClr val="accent2"/>
                </a:solidFill>
              </a:rPr>
              <a:t>Preteach</a:t>
            </a:r>
          </a:p>
          <a:p>
            <a:r>
              <a:rPr lang="en-US" sz="2200" b="1" dirty="0">
                <a:solidFill>
                  <a:schemeClr val="accent2"/>
                </a:solidFill>
              </a:rPr>
              <a:t>Model</a:t>
            </a:r>
            <a:r>
              <a:rPr lang="en-US" sz="2200" dirty="0">
                <a:solidFill>
                  <a:schemeClr val="accent2"/>
                </a:solidFill>
              </a:rPr>
              <a:t> </a:t>
            </a:r>
            <a:r>
              <a:rPr lang="en-US" sz="2200" dirty="0"/>
              <a:t>correct vocabulary during explanations </a:t>
            </a:r>
          </a:p>
          <a:p>
            <a:r>
              <a:rPr lang="en-US" sz="2200" b="1" dirty="0">
                <a:solidFill>
                  <a:schemeClr val="accent2"/>
                </a:solidFill>
              </a:rPr>
              <a:t>Practice</a:t>
            </a:r>
            <a:r>
              <a:rPr lang="en-US" sz="2200" dirty="0">
                <a:solidFill>
                  <a:schemeClr val="accent2"/>
                </a:solidFill>
              </a:rPr>
              <a:t> </a:t>
            </a:r>
            <a:r>
              <a:rPr lang="en-US" sz="2200" dirty="0"/>
              <a:t>the vocabulary in context</a:t>
            </a:r>
          </a:p>
          <a:p>
            <a:r>
              <a:rPr lang="en-US" sz="2200" b="1" dirty="0">
                <a:solidFill>
                  <a:schemeClr val="accent2"/>
                </a:solidFill>
              </a:rPr>
              <a:t>Create</a:t>
            </a:r>
            <a:r>
              <a:rPr lang="en-US" sz="2200" dirty="0">
                <a:solidFill>
                  <a:schemeClr val="accent2"/>
                </a:solidFill>
              </a:rPr>
              <a:t> </a:t>
            </a:r>
            <a:r>
              <a:rPr lang="en-US" sz="2200" dirty="0"/>
              <a:t>word walls or other </a:t>
            </a:r>
            <a:r>
              <a:rPr lang="en-US" sz="2200" u="sng" dirty="0"/>
              <a:t>vocabulary visuals</a:t>
            </a:r>
            <a:r>
              <a:rPr lang="en-US" sz="2200" dirty="0"/>
              <a:t> for reinforcement</a:t>
            </a:r>
          </a:p>
          <a:p>
            <a:r>
              <a:rPr lang="en-US" sz="2200" b="1" dirty="0">
                <a:solidFill>
                  <a:schemeClr val="accent2"/>
                </a:solidFill>
              </a:rPr>
              <a:t>Review</a:t>
            </a:r>
            <a:r>
              <a:rPr lang="en-US" sz="2200" dirty="0">
                <a:solidFill>
                  <a:schemeClr val="accent2"/>
                </a:solidFill>
              </a:rPr>
              <a:t> </a:t>
            </a:r>
            <a:r>
              <a:rPr lang="en-US" sz="2200" dirty="0"/>
              <a:t>and reinforce correct mathematics vocabulary</a:t>
            </a:r>
          </a:p>
          <a:p>
            <a:endParaRPr lang="en-US" sz="2200" dirty="0"/>
          </a:p>
        </p:txBody>
      </p:sp>
    </p:spTree>
    <p:extLst>
      <p:ext uri="{BB962C8B-B14F-4D97-AF65-F5344CB8AC3E}">
        <p14:creationId xmlns:p14="http://schemas.microsoft.com/office/powerpoint/2010/main" val="378310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 Strategies and Progression </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003462">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
        <p:nvSpPr>
          <p:cNvPr id="4" name="5-Point Star 3">
            <a:extLst>
              <a:ext uri="{FF2B5EF4-FFF2-40B4-BE49-F238E27FC236}">
                <a16:creationId xmlns:a16="http://schemas.microsoft.com/office/drawing/2014/main" id="{0DAE7377-8A74-C646-BBC4-D2B62B46AEB1}"/>
              </a:ext>
            </a:extLst>
          </p:cNvPr>
          <p:cNvSpPr/>
          <p:nvPr/>
        </p:nvSpPr>
        <p:spPr>
          <a:xfrm>
            <a:off x="7146724" y="5255468"/>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#4</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5459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Addition and Subtraction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2151355"/>
              </p:ext>
            </p:extLst>
          </p:nvPr>
        </p:nvGraphicFramePr>
        <p:xfrm>
          <a:off x="687388" y="1548178"/>
          <a:ext cx="8224838" cy="4953000"/>
        </p:xfrm>
        <a:graphic>
          <a:graphicData uri="http://schemas.openxmlformats.org/drawingml/2006/table">
            <a:tbl>
              <a:tblPr firstRow="1" bandRow="1">
                <a:tableStyleId>{5C22544A-7EE6-4342-B048-85BDC9FD1C3A}</a:tableStyleId>
              </a:tblPr>
              <a:tblGrid>
                <a:gridCol w="4112419">
                  <a:extLst>
                    <a:ext uri="{9D8B030D-6E8A-4147-A177-3AD203B41FA5}">
                      <a16:colId xmlns:a16="http://schemas.microsoft.com/office/drawing/2014/main" val="20000"/>
                    </a:ext>
                  </a:extLst>
                </a:gridCol>
                <a:gridCol w="4112419">
                  <a:extLst>
                    <a:ext uri="{9D8B030D-6E8A-4147-A177-3AD203B41FA5}">
                      <a16:colId xmlns:a16="http://schemas.microsoft.com/office/drawing/2014/main" val="20001"/>
                    </a:ext>
                  </a:extLst>
                </a:gridCol>
              </a:tblGrid>
              <a:tr h="370840">
                <a:tc>
                  <a:txBody>
                    <a:bodyPr/>
                    <a:lstStyle/>
                    <a:p>
                      <a:r>
                        <a:rPr lang="en-US" dirty="0"/>
                        <a:t>Fact Strand</a:t>
                      </a:r>
                    </a:p>
                  </a:txBody>
                  <a:tcPr/>
                </a:tc>
                <a:tc>
                  <a:txBody>
                    <a:bodyPr/>
                    <a:lstStyle/>
                    <a:p>
                      <a:r>
                        <a:rPr lang="en-US" dirty="0"/>
                        <a:t>Strategy</a:t>
                      </a:r>
                    </a:p>
                  </a:txBody>
                  <a:tcPr/>
                </a:tc>
                <a:extLst>
                  <a:ext uri="{0D108BD9-81ED-4DB2-BD59-A6C34878D82A}">
                    <a16:rowId xmlns:a16="http://schemas.microsoft.com/office/drawing/2014/main" val="10000"/>
                  </a:ext>
                </a:extLst>
              </a:tr>
              <a:tr h="370840">
                <a:tc>
                  <a:txBody>
                    <a:bodyPr/>
                    <a:lstStyle/>
                    <a:p>
                      <a:r>
                        <a:rPr lang="en-US" dirty="0"/>
                        <a:t>Part-part-whole: foundational skills</a:t>
                      </a:r>
                    </a:p>
                  </a:txBody>
                  <a:tcPr/>
                </a:tc>
                <a:tc>
                  <a:txBody>
                    <a:bodyPr/>
                    <a:lstStyle/>
                    <a:p>
                      <a:r>
                        <a:rPr lang="en-US" sz="1800" kern="1200" dirty="0">
                          <a:solidFill>
                            <a:schemeClr val="dk1"/>
                          </a:solidFill>
                          <a:effectLst/>
                          <a:latin typeface="+mn-lt"/>
                          <a:ea typeface="+mn-ea"/>
                          <a:cs typeface="+mn-cs"/>
                        </a:rPr>
                        <a:t>Break apart whole number, no mathematical symbols.</a:t>
                      </a:r>
                      <a:endParaRPr lang="en-US" dirty="0"/>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0 rule: “Any number</a:t>
                      </a:r>
                      <a:r>
                        <a:rPr lang="en-US" baseline="0" dirty="0"/>
                        <a:t> plus or minus a zero always equals that number.”</a:t>
                      </a:r>
                      <a:endParaRPr lang="en-US" dirty="0"/>
                    </a:p>
                  </a:txBody>
                  <a:tcPr/>
                </a:tc>
                <a:extLst>
                  <a:ext uri="{0D108BD9-81ED-4DB2-BD59-A6C34878D82A}">
                    <a16:rowId xmlns:a16="http://schemas.microsoft.com/office/drawing/2014/main" val="10002"/>
                  </a:ext>
                </a:extLst>
              </a:tr>
              <a:tr h="370840">
                <a:tc>
                  <a:txBody>
                    <a:bodyPr/>
                    <a:lstStyle/>
                    <a:p>
                      <a:r>
                        <a:rPr lang="en-US" dirty="0"/>
                        <a:t>+/-1,</a:t>
                      </a:r>
                      <a:r>
                        <a:rPr lang="en-US" baseline="0" dirty="0"/>
                        <a:t> 2, 3, 4</a:t>
                      </a:r>
                      <a:endParaRPr lang="en-US" dirty="0"/>
                    </a:p>
                  </a:txBody>
                  <a:tcPr/>
                </a:tc>
                <a:tc>
                  <a:txBody>
                    <a:bodyPr/>
                    <a:lstStyle/>
                    <a:p>
                      <a:r>
                        <a:rPr lang="en-US" dirty="0"/>
                        <a:t>Count on and count back.</a:t>
                      </a:r>
                    </a:p>
                  </a:txBody>
                  <a:tcPr/>
                </a:tc>
                <a:extLst>
                  <a:ext uri="{0D108BD9-81ED-4DB2-BD59-A6C34878D82A}">
                    <a16:rowId xmlns:a16="http://schemas.microsoft.com/office/drawing/2014/main" val="10003"/>
                  </a:ext>
                </a:extLst>
              </a:tr>
              <a:tr h="370840">
                <a:tc>
                  <a:txBody>
                    <a:bodyPr/>
                    <a:lstStyle/>
                    <a:p>
                      <a:r>
                        <a:rPr lang="en-US" dirty="0"/>
                        <a:t>Doubles and related</a:t>
                      </a:r>
                    </a:p>
                  </a:txBody>
                  <a:tcPr/>
                </a:tc>
                <a:tc>
                  <a:txBody>
                    <a:bodyPr/>
                    <a:lstStyle/>
                    <a:p>
                      <a:r>
                        <a:rPr lang="en-US" dirty="0"/>
                        <a:t>Count</a:t>
                      </a:r>
                      <a:r>
                        <a:rPr lang="en-US" baseline="0" dirty="0"/>
                        <a:t> by 2s.</a:t>
                      </a:r>
                      <a:endParaRPr lang="en-US" dirty="0"/>
                    </a:p>
                  </a:txBody>
                  <a:tcPr/>
                </a:tc>
                <a:extLst>
                  <a:ext uri="{0D108BD9-81ED-4DB2-BD59-A6C34878D82A}">
                    <a16:rowId xmlns:a16="http://schemas.microsoft.com/office/drawing/2014/main" val="10004"/>
                  </a:ext>
                </a:extLst>
              </a:tr>
              <a:tr h="370840">
                <a:tc>
                  <a:txBody>
                    <a:bodyPr/>
                    <a:lstStyle/>
                    <a:p>
                      <a:r>
                        <a:rPr lang="en-US" dirty="0"/>
                        <a:t>Doubles +1 and related</a:t>
                      </a:r>
                    </a:p>
                  </a:txBody>
                  <a:tcPr/>
                </a:tc>
                <a:tc>
                  <a:txBody>
                    <a:bodyPr/>
                    <a:lstStyle/>
                    <a:p>
                      <a:r>
                        <a:rPr lang="en-US" dirty="0"/>
                        <a:t>Identify the number that is less, double this number, and then add 1 more.</a:t>
                      </a:r>
                    </a:p>
                  </a:txBody>
                  <a:tcPr/>
                </a:tc>
                <a:extLst>
                  <a:ext uri="{0D108BD9-81ED-4DB2-BD59-A6C34878D82A}">
                    <a16:rowId xmlns:a16="http://schemas.microsoft.com/office/drawing/2014/main" val="10005"/>
                  </a:ext>
                </a:extLst>
              </a:tr>
              <a:tr h="370840">
                <a:tc>
                  <a:txBody>
                    <a:bodyPr/>
                    <a:lstStyle/>
                    <a:p>
                      <a:r>
                        <a:rPr lang="en-US" dirty="0"/>
                        <a:t>Make 10 and related</a:t>
                      </a:r>
                    </a:p>
                  </a:txBody>
                  <a:tcPr/>
                </a:tc>
                <a:tc>
                  <a:txBody>
                    <a:bodyPr/>
                    <a:lstStyle/>
                    <a:p>
                      <a:r>
                        <a:rPr lang="en-US" dirty="0"/>
                        <a:t>Using ten-frames to build mastery and memorization of facts that total 10.</a:t>
                      </a:r>
                    </a:p>
                  </a:txBody>
                  <a:tcPr/>
                </a:tc>
                <a:extLst>
                  <a:ext uri="{0D108BD9-81ED-4DB2-BD59-A6C34878D82A}">
                    <a16:rowId xmlns:a16="http://schemas.microsoft.com/office/drawing/2014/main" val="10006"/>
                  </a:ext>
                </a:extLst>
              </a:tr>
              <a:tr h="370840">
                <a:tc>
                  <a:txBody>
                    <a:bodyPr/>
                    <a:lstStyle/>
                    <a:p>
                      <a:r>
                        <a:rPr lang="en-US" dirty="0"/>
                        <a:t>Ten plus more and related</a:t>
                      </a:r>
                    </a:p>
                  </a:txBody>
                  <a:tcPr/>
                </a:tc>
                <a:tc>
                  <a:txBody>
                    <a:bodyPr/>
                    <a:lstStyle/>
                    <a:p>
                      <a:r>
                        <a:rPr lang="en-US" dirty="0"/>
                        <a:t>Using place value to show a group of 10 and more.</a:t>
                      </a:r>
                    </a:p>
                  </a:txBody>
                  <a:tcPr/>
                </a:tc>
                <a:extLst>
                  <a:ext uri="{0D108BD9-81ED-4DB2-BD59-A6C34878D82A}">
                    <a16:rowId xmlns:a16="http://schemas.microsoft.com/office/drawing/2014/main" val="2630740139"/>
                  </a:ext>
                </a:extLst>
              </a:tr>
              <a:tr h="370840">
                <a:tc>
                  <a:txBody>
                    <a:bodyPr/>
                    <a:lstStyle/>
                    <a:p>
                      <a:r>
                        <a:rPr lang="en-US" dirty="0"/>
                        <a:t>Make 10 plus more and related</a:t>
                      </a:r>
                    </a:p>
                  </a:txBody>
                  <a:tcPr/>
                </a:tc>
                <a:tc>
                  <a:txBody>
                    <a:bodyPr/>
                    <a:lstStyle/>
                    <a:p>
                      <a:r>
                        <a:rPr lang="en-US" dirty="0"/>
                        <a:t>Identify the greater</a:t>
                      </a:r>
                      <a:r>
                        <a:rPr lang="en-US" baseline="0" dirty="0"/>
                        <a:t> number and make 10 from the lesser valued number. </a:t>
                      </a:r>
                      <a:endParaRPr lang="en-US" dirty="0"/>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26772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Multiplication and Division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1714725"/>
              </p:ext>
            </p:extLst>
          </p:nvPr>
        </p:nvGraphicFramePr>
        <p:xfrm>
          <a:off x="687388" y="1608138"/>
          <a:ext cx="8224911" cy="4114800"/>
        </p:xfrm>
        <a:graphic>
          <a:graphicData uri="http://schemas.openxmlformats.org/drawingml/2006/table">
            <a:tbl>
              <a:tblPr firstRow="1" bandRow="1">
                <a:tableStyleId>{5C22544A-7EE6-4342-B048-85BDC9FD1C3A}</a:tableStyleId>
              </a:tblPr>
              <a:tblGrid>
                <a:gridCol w="1100417">
                  <a:extLst>
                    <a:ext uri="{9D8B030D-6E8A-4147-A177-3AD203B41FA5}">
                      <a16:colId xmlns:a16="http://schemas.microsoft.com/office/drawing/2014/main" val="20000"/>
                    </a:ext>
                  </a:extLst>
                </a:gridCol>
                <a:gridCol w="3089632">
                  <a:extLst>
                    <a:ext uri="{9D8B030D-6E8A-4147-A177-3AD203B41FA5}">
                      <a16:colId xmlns:a16="http://schemas.microsoft.com/office/drawing/2014/main" val="20001"/>
                    </a:ext>
                  </a:extLst>
                </a:gridCol>
                <a:gridCol w="4034862">
                  <a:extLst>
                    <a:ext uri="{9D8B030D-6E8A-4147-A177-3AD203B41FA5}">
                      <a16:colId xmlns:a16="http://schemas.microsoft.com/office/drawing/2014/main" val="20002"/>
                    </a:ext>
                  </a:extLst>
                </a:gridCol>
              </a:tblGrid>
              <a:tr h="319321">
                <a:tc>
                  <a:txBody>
                    <a:bodyPr/>
                    <a:lstStyle/>
                    <a:p>
                      <a:pPr algn="ctr"/>
                      <a:r>
                        <a:rPr lang="en-US" sz="1600" dirty="0"/>
                        <a:t>Fact Strand</a:t>
                      </a:r>
                    </a:p>
                  </a:txBody>
                  <a:tcPr marL="86058" marR="86058" anchor="b"/>
                </a:tc>
                <a:tc>
                  <a:txBody>
                    <a:bodyPr/>
                    <a:lstStyle/>
                    <a:p>
                      <a:pPr algn="ctr"/>
                      <a:r>
                        <a:rPr lang="en-US" sz="1600" dirty="0"/>
                        <a:t>Strategy</a:t>
                      </a:r>
                    </a:p>
                  </a:txBody>
                  <a:tcPr marL="86058" marR="86058" anchor="b"/>
                </a:tc>
                <a:tc>
                  <a:txBody>
                    <a:bodyPr/>
                    <a:lstStyle/>
                    <a:p>
                      <a:pPr algn="ctr"/>
                      <a:r>
                        <a:rPr lang="en-US" sz="1600" dirty="0"/>
                        <a:t>Example</a:t>
                      </a:r>
                    </a:p>
                  </a:txBody>
                  <a:tcPr marL="86058" marR="86058" anchor="b"/>
                </a:tc>
                <a:extLst>
                  <a:ext uri="{0D108BD9-81ED-4DB2-BD59-A6C34878D82A}">
                    <a16:rowId xmlns:a16="http://schemas.microsoft.com/office/drawing/2014/main" val="10000"/>
                  </a:ext>
                </a:extLst>
              </a:tr>
              <a:tr h="813613">
                <a:tc>
                  <a:txBody>
                    <a:bodyPr/>
                    <a:lstStyle/>
                    <a:p>
                      <a:r>
                        <a:rPr lang="en-US" sz="1600" kern="1200" dirty="0">
                          <a:solidFill>
                            <a:schemeClr val="dk1"/>
                          </a:solidFill>
                          <a:effectLst/>
                          <a:latin typeface="+mn-lt"/>
                          <a:ea typeface="+mn-ea"/>
                          <a:cs typeface="+mn-cs"/>
                        </a:rPr>
                        <a:t>×/÷ 0, 1</a:t>
                      </a:r>
                      <a:endParaRPr lang="en-US" sz="1600" dirty="0"/>
                    </a:p>
                  </a:txBody>
                  <a:tcPr marL="86058" marR="86058"/>
                </a:tc>
                <a:tc>
                  <a:txBody>
                    <a:bodyPr/>
                    <a:lstStyle/>
                    <a:p>
                      <a:r>
                        <a:rPr lang="en-US" sz="1600" dirty="0"/>
                        <a:t>Generalization or rule</a:t>
                      </a:r>
                    </a:p>
                  </a:txBody>
                  <a:tcPr marL="86058" marR="860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Any number multiplied with</a:t>
                      </a:r>
                      <a:r>
                        <a:rPr lang="en-US" sz="1600" baseline="0" dirty="0"/>
                        <a:t> 0 equals 0. Any number multiplied by 1 equals that number.</a:t>
                      </a:r>
                      <a:endParaRPr lang="en-US" sz="1600" dirty="0"/>
                    </a:p>
                    <a:p>
                      <a:pPr algn="ctr"/>
                      <a:endParaRPr lang="en-US" sz="1600" dirty="0"/>
                    </a:p>
                  </a:txBody>
                  <a:tcPr marL="86058" marR="86058"/>
                </a:tc>
                <a:extLst>
                  <a:ext uri="{0D108BD9-81ED-4DB2-BD59-A6C34878D82A}">
                    <a16:rowId xmlns:a16="http://schemas.microsoft.com/office/drawing/2014/main" val="10001"/>
                  </a:ext>
                </a:extLst>
              </a:tr>
              <a:tr h="319321">
                <a:tc>
                  <a:txBody>
                    <a:bodyPr/>
                    <a:lstStyle/>
                    <a:p>
                      <a:r>
                        <a:rPr lang="en-US" sz="1600" kern="1200" dirty="0">
                          <a:solidFill>
                            <a:schemeClr val="dk1"/>
                          </a:solidFill>
                          <a:effectLst/>
                          <a:latin typeface="+mn-lt"/>
                          <a:ea typeface="+mn-ea"/>
                          <a:cs typeface="+mn-cs"/>
                        </a:rPr>
                        <a:t>×/÷ 2, 5, 10</a:t>
                      </a:r>
                      <a:endParaRPr lang="en-US" sz="1600" dirty="0"/>
                    </a:p>
                  </a:txBody>
                  <a:tcPr marL="86058" marR="86058"/>
                </a:tc>
                <a:tc>
                  <a:txBody>
                    <a:bodyPr/>
                    <a:lstStyle/>
                    <a:p>
                      <a:r>
                        <a:rPr lang="en-US" sz="1600" kern="1200" dirty="0">
                          <a:solidFill>
                            <a:schemeClr val="dk1"/>
                          </a:solidFill>
                          <a:effectLst/>
                          <a:latin typeface="+mn-lt"/>
                          <a:ea typeface="+mn-ea"/>
                          <a:cs typeface="+mn-cs"/>
                        </a:rPr>
                        <a:t>Skip count</a:t>
                      </a:r>
                      <a:endParaRPr lang="en-US" sz="1600" dirty="0"/>
                    </a:p>
                  </a:txBody>
                  <a:tcPr marL="86058" marR="86058"/>
                </a:tc>
                <a:tc>
                  <a:txBody>
                    <a:bodyPr/>
                    <a:lstStyle/>
                    <a:p>
                      <a:pPr algn="ctr"/>
                      <a:r>
                        <a:rPr lang="en-US" sz="1600" dirty="0"/>
                        <a:t>2 </a:t>
                      </a:r>
                      <a:r>
                        <a:rPr lang="en-US" sz="1600" kern="1200" dirty="0">
                          <a:solidFill>
                            <a:schemeClr val="dk1"/>
                          </a:solidFill>
                          <a:effectLst/>
                          <a:latin typeface="+mn-lt"/>
                          <a:ea typeface="+mn-ea"/>
                          <a:cs typeface="+mn-cs"/>
                        </a:rPr>
                        <a:t>× 6</a:t>
                      </a:r>
                      <a:r>
                        <a:rPr lang="en-US" sz="1600" kern="1200" baseline="0" dirty="0">
                          <a:solidFill>
                            <a:schemeClr val="dk1"/>
                          </a:solidFill>
                          <a:effectLst/>
                          <a:latin typeface="+mn-lt"/>
                          <a:ea typeface="+mn-ea"/>
                          <a:cs typeface="+mn-cs"/>
                        </a:rPr>
                        <a:t> = 2, 4, 6, 8, 10, 12</a:t>
                      </a:r>
                      <a:endParaRPr lang="en-US" sz="1600" dirty="0"/>
                    </a:p>
                  </a:txBody>
                  <a:tcPr marL="86058" marR="86058"/>
                </a:tc>
                <a:extLst>
                  <a:ext uri="{0D108BD9-81ED-4DB2-BD59-A6C34878D82A}">
                    <a16:rowId xmlns:a16="http://schemas.microsoft.com/office/drawing/2014/main" val="10002"/>
                  </a:ext>
                </a:extLst>
              </a:tr>
              <a:tr h="721137">
                <a:tc>
                  <a:txBody>
                    <a:bodyPr/>
                    <a:lstStyle/>
                    <a:p>
                      <a:r>
                        <a:rPr lang="en-US" sz="1600" kern="1200" dirty="0">
                          <a:solidFill>
                            <a:schemeClr val="dk1"/>
                          </a:solidFill>
                          <a:effectLst/>
                          <a:latin typeface="+mn-lt"/>
                          <a:ea typeface="+mn-ea"/>
                          <a:cs typeface="+mn-cs"/>
                        </a:rPr>
                        <a:t>×/÷ 9</a:t>
                      </a:r>
                      <a:endParaRPr lang="en-US" sz="1600" dirty="0"/>
                    </a:p>
                  </a:txBody>
                  <a:tcPr marL="86058" marR="86058"/>
                </a:tc>
                <a:tc>
                  <a:txBody>
                    <a:bodyPr/>
                    <a:lstStyle/>
                    <a:p>
                      <a:r>
                        <a:rPr lang="en-US" sz="1600" kern="1200" dirty="0">
                          <a:solidFill>
                            <a:schemeClr val="dk1"/>
                          </a:solidFill>
                          <a:effectLst/>
                          <a:latin typeface="+mn-lt"/>
                          <a:ea typeface="+mn-ea"/>
                          <a:cs typeface="+mn-cs"/>
                        </a:rPr>
                        <a:t>Make 10 minus the factor</a:t>
                      </a:r>
                      <a:endParaRPr lang="en-US" sz="1600" dirty="0"/>
                    </a:p>
                  </a:txBody>
                  <a:tcPr marL="86058" marR="86058"/>
                </a:tc>
                <a:tc>
                  <a:txBody>
                    <a:bodyPr/>
                    <a:lstStyle/>
                    <a:p>
                      <a:pPr algn="ctr"/>
                      <a:r>
                        <a:rPr lang="en-US" sz="1600" kern="1200" dirty="0">
                          <a:solidFill>
                            <a:schemeClr val="dk1"/>
                          </a:solidFill>
                          <a:effectLst/>
                          <a:latin typeface="+mn-lt"/>
                          <a:ea typeface="+mn-ea"/>
                          <a:cs typeface="+mn-cs"/>
                        </a:rPr>
                        <a:t>9 × 7 = (10 – 1) × 7</a:t>
                      </a:r>
                    </a:p>
                    <a:p>
                      <a:pPr algn="ctr"/>
                      <a:r>
                        <a:rPr lang="en-US" sz="1600" kern="1200" dirty="0">
                          <a:solidFill>
                            <a:schemeClr val="dk1"/>
                          </a:solidFill>
                          <a:effectLst/>
                          <a:latin typeface="+mn-lt"/>
                          <a:ea typeface="+mn-ea"/>
                          <a:cs typeface="+mn-cs"/>
                        </a:rPr>
                        <a:t>(10 × 7) – (1 × 7)</a:t>
                      </a:r>
                    </a:p>
                    <a:p>
                      <a:pPr algn="ctr"/>
                      <a:r>
                        <a:rPr lang="en-US" sz="1600" kern="1200" dirty="0">
                          <a:solidFill>
                            <a:schemeClr val="dk1"/>
                          </a:solidFill>
                          <a:effectLst/>
                          <a:latin typeface="+mn-lt"/>
                          <a:ea typeface="+mn-ea"/>
                          <a:cs typeface="+mn-cs"/>
                        </a:rPr>
                        <a:t>70 ­– 7 = 63</a:t>
                      </a:r>
                    </a:p>
                  </a:txBody>
                  <a:tcPr marL="86058" marR="86058"/>
                </a:tc>
                <a:extLst>
                  <a:ext uri="{0D108BD9-81ED-4DB2-BD59-A6C34878D82A}">
                    <a16:rowId xmlns:a16="http://schemas.microsoft.com/office/drawing/2014/main" val="10003"/>
                  </a:ext>
                </a:extLst>
              </a:tr>
              <a:tr h="931468">
                <a:tc>
                  <a:txBody>
                    <a:bodyPr/>
                    <a:lstStyle/>
                    <a:p>
                      <a:r>
                        <a:rPr lang="en-US" sz="1600" kern="1200" dirty="0">
                          <a:solidFill>
                            <a:schemeClr val="dk1"/>
                          </a:solidFill>
                          <a:effectLst/>
                          <a:latin typeface="+mn-lt"/>
                          <a:ea typeface="+mn-ea"/>
                          <a:cs typeface="+mn-cs"/>
                        </a:rPr>
                        <a:t>×/÷ 4/8</a:t>
                      </a:r>
                      <a:endParaRPr lang="en-US" sz="1600" dirty="0"/>
                    </a:p>
                  </a:txBody>
                  <a:tcPr marL="86058" marR="86058"/>
                </a:tc>
                <a:tc>
                  <a:txBody>
                    <a:bodyPr/>
                    <a:lstStyle/>
                    <a:p>
                      <a:r>
                        <a:rPr lang="en-US" sz="1600" kern="1200" dirty="0">
                          <a:solidFill>
                            <a:schemeClr val="dk1"/>
                          </a:solidFill>
                          <a:effectLst/>
                          <a:latin typeface="+mn-lt"/>
                          <a:ea typeface="+mn-ea"/>
                          <a:cs typeface="+mn-cs"/>
                        </a:rPr>
                        <a:t>Double it two times/double it three times</a:t>
                      </a:r>
                      <a:endParaRPr lang="en-US" sz="1600" dirty="0"/>
                    </a:p>
                  </a:txBody>
                  <a:tcPr marL="86058" marR="86058"/>
                </a:tc>
                <a:tc>
                  <a:txBody>
                    <a:bodyPr/>
                    <a:lstStyle/>
                    <a:p>
                      <a:pPr algn="ctr"/>
                      <a:r>
                        <a:rPr lang="en-US" sz="1600" kern="1200" dirty="0">
                          <a:solidFill>
                            <a:schemeClr val="dk1"/>
                          </a:solidFill>
                          <a:effectLst/>
                          <a:latin typeface="+mn-lt"/>
                          <a:ea typeface="+mn-ea"/>
                          <a:cs typeface="+mn-cs"/>
                        </a:rPr>
                        <a:t>4 × 7 = (2 × 2) × 7</a:t>
                      </a:r>
                    </a:p>
                    <a:p>
                      <a:pPr algn="ctr"/>
                      <a:r>
                        <a:rPr lang="en-US" sz="1600" kern="1200" dirty="0">
                          <a:solidFill>
                            <a:schemeClr val="dk1"/>
                          </a:solidFill>
                          <a:effectLst/>
                          <a:latin typeface="+mn-lt"/>
                          <a:ea typeface="+mn-ea"/>
                          <a:cs typeface="+mn-cs"/>
                        </a:rPr>
                        <a:t>2 × 2 × 7 = 2 × 14</a:t>
                      </a:r>
                    </a:p>
                    <a:p>
                      <a:pPr algn="ctr"/>
                      <a:r>
                        <a:rPr lang="en-US" sz="1600" kern="1200" dirty="0">
                          <a:solidFill>
                            <a:schemeClr val="dk1"/>
                          </a:solidFill>
                          <a:effectLst/>
                          <a:latin typeface="+mn-lt"/>
                          <a:ea typeface="+mn-ea"/>
                          <a:cs typeface="+mn-cs"/>
                        </a:rPr>
                        <a:t>2 × 14 = 28</a:t>
                      </a:r>
                    </a:p>
                    <a:p>
                      <a:pPr algn="ctr"/>
                      <a:endParaRPr lang="en-US" sz="1600" dirty="0"/>
                    </a:p>
                  </a:txBody>
                  <a:tcPr marL="86058" marR="86058"/>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39804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Multiplication and Division</a:t>
            </a:r>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aphicFrame>
        <p:nvGraphicFramePr>
          <p:cNvPr id="6" name="Content Placeholder 5"/>
          <p:cNvGraphicFramePr>
            <a:graphicFrameLocks/>
          </p:cNvGraphicFramePr>
          <p:nvPr>
            <p:extLst>
              <p:ext uri="{D42A27DB-BD31-4B8C-83A1-F6EECF244321}">
                <p14:modId xmlns:p14="http://schemas.microsoft.com/office/powerpoint/2010/main" val="838969941"/>
              </p:ext>
            </p:extLst>
          </p:nvPr>
        </p:nvGraphicFramePr>
        <p:xfrm>
          <a:off x="687388" y="1634632"/>
          <a:ext cx="8224838" cy="3038653"/>
        </p:xfrm>
        <a:graphic>
          <a:graphicData uri="http://schemas.openxmlformats.org/drawingml/2006/table">
            <a:tbl>
              <a:tblPr firstRow="1" bandRow="1">
                <a:tableStyleId>{5C22544A-7EE6-4342-B048-85BDC9FD1C3A}</a:tableStyleId>
              </a:tblPr>
              <a:tblGrid>
                <a:gridCol w="1100408">
                  <a:extLst>
                    <a:ext uri="{9D8B030D-6E8A-4147-A177-3AD203B41FA5}">
                      <a16:colId xmlns:a16="http://schemas.microsoft.com/office/drawing/2014/main" val="20000"/>
                    </a:ext>
                  </a:extLst>
                </a:gridCol>
                <a:gridCol w="3089604">
                  <a:extLst>
                    <a:ext uri="{9D8B030D-6E8A-4147-A177-3AD203B41FA5}">
                      <a16:colId xmlns:a16="http://schemas.microsoft.com/office/drawing/2014/main" val="20001"/>
                    </a:ext>
                  </a:extLst>
                </a:gridCol>
                <a:gridCol w="4034826">
                  <a:extLst>
                    <a:ext uri="{9D8B030D-6E8A-4147-A177-3AD203B41FA5}">
                      <a16:colId xmlns:a16="http://schemas.microsoft.com/office/drawing/2014/main" val="20002"/>
                    </a:ext>
                  </a:extLst>
                </a:gridCol>
              </a:tblGrid>
              <a:tr h="319321">
                <a:tc>
                  <a:txBody>
                    <a:bodyPr/>
                    <a:lstStyle/>
                    <a:p>
                      <a:pPr algn="ctr"/>
                      <a:r>
                        <a:rPr lang="en-US" sz="1600" dirty="0"/>
                        <a:t>Fact Strand</a:t>
                      </a:r>
                    </a:p>
                  </a:txBody>
                  <a:tcPr anchor="b"/>
                </a:tc>
                <a:tc>
                  <a:txBody>
                    <a:bodyPr/>
                    <a:lstStyle/>
                    <a:p>
                      <a:pPr algn="ctr"/>
                      <a:r>
                        <a:rPr lang="en-US" sz="1600" dirty="0"/>
                        <a:t>Strategy</a:t>
                      </a:r>
                    </a:p>
                  </a:txBody>
                  <a:tcPr anchor="b"/>
                </a:tc>
                <a:tc>
                  <a:txBody>
                    <a:bodyPr/>
                    <a:lstStyle/>
                    <a:p>
                      <a:pPr algn="ctr"/>
                      <a:r>
                        <a:rPr lang="en-US" sz="1600" dirty="0"/>
                        <a:t>Example</a:t>
                      </a:r>
                    </a:p>
                  </a:txBody>
                  <a:tcPr anchor="b"/>
                </a:tc>
                <a:extLst>
                  <a:ext uri="{0D108BD9-81ED-4DB2-BD59-A6C34878D82A}">
                    <a16:rowId xmlns:a16="http://schemas.microsoft.com/office/drawing/2014/main" val="10000"/>
                  </a:ext>
                </a:extLst>
              </a:tr>
              <a:tr h="813613">
                <a:tc>
                  <a:txBody>
                    <a:bodyPr/>
                    <a:lstStyle/>
                    <a:p>
                      <a:r>
                        <a:rPr lang="en-US" sz="1600" kern="1200" dirty="0">
                          <a:solidFill>
                            <a:schemeClr val="dk1"/>
                          </a:solidFill>
                          <a:effectLst/>
                          <a:latin typeface="+mn-lt"/>
                          <a:ea typeface="+mn-ea"/>
                          <a:cs typeface="+mn-cs"/>
                        </a:rPr>
                        <a:t>×/÷ 6</a:t>
                      </a:r>
                      <a:endParaRPr lang="en-US" sz="1600" dirty="0"/>
                    </a:p>
                  </a:txBody>
                  <a:tcPr/>
                </a:tc>
                <a:tc>
                  <a:txBody>
                    <a:bodyPr/>
                    <a:lstStyle/>
                    <a:p>
                      <a:r>
                        <a:rPr lang="en-US" sz="1600" kern="1200" dirty="0">
                          <a:solidFill>
                            <a:schemeClr val="dk1"/>
                          </a:solidFill>
                          <a:effectLst/>
                          <a:latin typeface="+mn-lt"/>
                          <a:ea typeface="+mn-ea"/>
                          <a:cs typeface="+mn-cs"/>
                        </a:rPr>
                        <a:t>Break apart 6 and then put back together or double it three times</a:t>
                      </a:r>
                      <a:endParaRPr lang="en-US" sz="1600" dirty="0"/>
                    </a:p>
                  </a:txBody>
                  <a:tcPr/>
                </a:tc>
                <a:tc>
                  <a:txBody>
                    <a:bodyPr/>
                    <a:lstStyle/>
                    <a:p>
                      <a:pPr algn="ctr"/>
                      <a:r>
                        <a:rPr lang="en-US" sz="1600" kern="1200" dirty="0">
                          <a:solidFill>
                            <a:schemeClr val="dk1"/>
                          </a:solidFill>
                          <a:effectLst/>
                          <a:latin typeface="+mn-lt"/>
                          <a:ea typeface="+mn-ea"/>
                          <a:cs typeface="+mn-cs"/>
                        </a:rPr>
                        <a:t> 6 × 8 = (1 + 5) × 8</a:t>
                      </a:r>
                    </a:p>
                    <a:p>
                      <a:pPr algn="ctr"/>
                      <a:r>
                        <a:rPr lang="en-US" sz="1600" kern="1200" dirty="0">
                          <a:solidFill>
                            <a:schemeClr val="dk1"/>
                          </a:solidFill>
                          <a:effectLst/>
                          <a:latin typeface="+mn-lt"/>
                          <a:ea typeface="+mn-ea"/>
                          <a:cs typeface="+mn-cs"/>
                        </a:rPr>
                        <a:t>(1 × 8) + (5 × 8) = 8 + 40 = 48</a:t>
                      </a:r>
                    </a:p>
                  </a:txBody>
                  <a:tcPr/>
                </a:tc>
                <a:extLst>
                  <a:ext uri="{0D108BD9-81ED-4DB2-BD59-A6C34878D82A}">
                    <a16:rowId xmlns:a16="http://schemas.microsoft.com/office/drawing/2014/main" val="10001"/>
                  </a:ext>
                </a:extLst>
              </a:tr>
              <a:tr h="813613">
                <a:tc>
                  <a:txBody>
                    <a:bodyPr/>
                    <a:lstStyle/>
                    <a:p>
                      <a:r>
                        <a:rPr lang="en-US" sz="1600" kern="1200" dirty="0">
                          <a:solidFill>
                            <a:schemeClr val="dk1"/>
                          </a:solidFill>
                          <a:effectLst/>
                          <a:latin typeface="+mn-lt"/>
                          <a:ea typeface="+mn-ea"/>
                          <a:cs typeface="+mn-cs"/>
                        </a:rPr>
                        <a:t>×/÷ 7</a:t>
                      </a:r>
                      <a:endParaRPr lang="en-US" sz="1600" dirty="0"/>
                    </a:p>
                  </a:txBody>
                  <a:tcPr/>
                </a:tc>
                <a:tc>
                  <a:txBody>
                    <a:bodyPr/>
                    <a:lstStyle/>
                    <a:p>
                      <a:r>
                        <a:rPr lang="en-US" sz="1600" kern="1200" dirty="0">
                          <a:solidFill>
                            <a:schemeClr val="dk1"/>
                          </a:solidFill>
                          <a:effectLst/>
                          <a:latin typeface="+mn-lt"/>
                          <a:ea typeface="+mn-ea"/>
                          <a:cs typeface="+mn-cs"/>
                        </a:rPr>
                        <a:t>Break apart 7 and then put back together</a:t>
                      </a:r>
                      <a:endParaRPr lang="en-US" sz="1600" dirty="0"/>
                    </a:p>
                  </a:txBody>
                  <a:tcPr/>
                </a:tc>
                <a:tc>
                  <a:txBody>
                    <a:bodyPr/>
                    <a:lstStyle/>
                    <a:p>
                      <a:pPr algn="ctr"/>
                      <a:r>
                        <a:rPr lang="en-US" sz="1600" kern="1200" dirty="0">
                          <a:solidFill>
                            <a:schemeClr val="dk1"/>
                          </a:solidFill>
                          <a:effectLst/>
                          <a:latin typeface="+mn-lt"/>
                          <a:ea typeface="+mn-ea"/>
                          <a:cs typeface="+mn-cs"/>
                        </a:rPr>
                        <a:t>7 × 6 = (5 + 2) × 6</a:t>
                      </a:r>
                    </a:p>
                    <a:p>
                      <a:pPr algn="ctr"/>
                      <a:r>
                        <a:rPr lang="en-US" sz="1600" kern="1200" dirty="0">
                          <a:solidFill>
                            <a:schemeClr val="dk1"/>
                          </a:solidFill>
                          <a:effectLst/>
                          <a:latin typeface="+mn-lt"/>
                          <a:ea typeface="+mn-ea"/>
                          <a:cs typeface="+mn-cs"/>
                        </a:rPr>
                        <a:t>(5 × 6) + (2 × 6) = 30 + 12</a:t>
                      </a:r>
                      <a:r>
                        <a:rPr lang="en-US" sz="1600" kern="1200" baseline="0" dirty="0">
                          <a:solidFill>
                            <a:schemeClr val="dk1"/>
                          </a:solidFill>
                          <a:effectLst/>
                          <a:latin typeface="+mn-lt"/>
                          <a:ea typeface="+mn-ea"/>
                          <a:cs typeface="+mn-cs"/>
                        </a:rPr>
                        <a:t> = 42</a:t>
                      </a:r>
                      <a:endParaRPr lang="en-US" sz="1600" kern="1200" dirty="0">
                        <a:solidFill>
                          <a:schemeClr val="dk1"/>
                        </a:solidFill>
                        <a:effectLst/>
                        <a:latin typeface="+mn-lt"/>
                        <a:ea typeface="+mn-ea"/>
                        <a:cs typeface="+mn-cs"/>
                      </a:endParaRPr>
                    </a:p>
                    <a:p>
                      <a:pPr algn="ctr"/>
                      <a:endParaRPr lang="en-US" sz="1600" dirty="0"/>
                    </a:p>
                  </a:txBody>
                  <a:tcPr/>
                </a:tc>
                <a:extLst>
                  <a:ext uri="{0D108BD9-81ED-4DB2-BD59-A6C34878D82A}">
                    <a16:rowId xmlns:a16="http://schemas.microsoft.com/office/drawing/2014/main" val="10002"/>
                  </a:ext>
                </a:extLst>
              </a:tr>
              <a:tr h="813613">
                <a:tc>
                  <a:txBody>
                    <a:bodyPr/>
                    <a:lstStyle/>
                    <a:p>
                      <a:r>
                        <a:rPr lang="en-US" sz="1600" kern="1200" dirty="0">
                          <a:solidFill>
                            <a:schemeClr val="dk1"/>
                          </a:solidFill>
                          <a:effectLst/>
                          <a:latin typeface="+mn-lt"/>
                          <a:ea typeface="+mn-ea"/>
                          <a:cs typeface="+mn-cs"/>
                        </a:rPr>
                        <a:t>×/÷ 3</a:t>
                      </a:r>
                      <a:endParaRPr lang="en-US" sz="1600" dirty="0"/>
                    </a:p>
                  </a:txBody>
                  <a:tcPr/>
                </a:tc>
                <a:tc>
                  <a:txBody>
                    <a:bodyPr/>
                    <a:lstStyle/>
                    <a:p>
                      <a:r>
                        <a:rPr lang="en-US" sz="1600" kern="1200" dirty="0">
                          <a:solidFill>
                            <a:schemeClr val="dk1"/>
                          </a:solidFill>
                          <a:effectLst/>
                          <a:latin typeface="+mn-lt"/>
                          <a:ea typeface="+mn-ea"/>
                          <a:cs typeface="+mn-cs"/>
                        </a:rPr>
                        <a:t>Break apart 3 and then put back together or count by</a:t>
                      </a:r>
                      <a:endParaRPr lang="en-US" sz="1600" dirty="0"/>
                    </a:p>
                  </a:txBody>
                  <a:tcPr/>
                </a:tc>
                <a:tc>
                  <a:txBody>
                    <a:bodyPr/>
                    <a:lstStyle/>
                    <a:p>
                      <a:pPr algn="ctr"/>
                      <a:r>
                        <a:rPr lang="en-US" sz="1600" kern="1200" dirty="0">
                          <a:solidFill>
                            <a:schemeClr val="dk1"/>
                          </a:solidFill>
                          <a:effectLst/>
                          <a:latin typeface="+mn-lt"/>
                          <a:ea typeface="+mn-ea"/>
                          <a:cs typeface="+mn-cs"/>
                        </a:rPr>
                        <a:t>3 × 8 = (2 + 1) × 8</a:t>
                      </a:r>
                    </a:p>
                    <a:p>
                      <a:pPr algn="ctr"/>
                      <a:r>
                        <a:rPr lang="en-US" sz="1600" kern="1200" dirty="0">
                          <a:solidFill>
                            <a:schemeClr val="dk1"/>
                          </a:solidFill>
                          <a:effectLst/>
                          <a:latin typeface="+mn-lt"/>
                          <a:ea typeface="+mn-ea"/>
                          <a:cs typeface="+mn-cs"/>
                        </a:rPr>
                        <a:t>(2 × 8) + (1 × 8) = 8 + 16 =</a:t>
                      </a:r>
                      <a:r>
                        <a:rPr lang="en-US" sz="1600" kern="1200" baseline="0" dirty="0">
                          <a:solidFill>
                            <a:schemeClr val="dk1"/>
                          </a:solidFill>
                          <a:effectLst/>
                          <a:latin typeface="+mn-lt"/>
                          <a:ea typeface="+mn-ea"/>
                          <a:cs typeface="+mn-cs"/>
                        </a:rPr>
                        <a:t> 24</a:t>
                      </a:r>
                      <a:endParaRPr lang="en-US" sz="1600" kern="1200" dirty="0">
                        <a:solidFill>
                          <a:schemeClr val="dk1"/>
                        </a:solidFill>
                        <a:effectLst/>
                        <a:latin typeface="+mn-lt"/>
                        <a:ea typeface="+mn-ea"/>
                        <a:cs typeface="+mn-cs"/>
                      </a:endParaRPr>
                    </a:p>
                    <a:p>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768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2941418"/>
            <a:ext cx="8229600" cy="1446550"/>
          </a:xfrm>
        </p:spPr>
        <p:txBody>
          <a:bodyPr/>
          <a:lstStyle/>
          <a:p>
            <a:r>
              <a:rPr lang="en-US" dirty="0"/>
              <a:t>Teaching Multidigit Computation</a:t>
            </a:r>
          </a:p>
        </p:txBody>
      </p:sp>
      <p:sp>
        <p:nvSpPr>
          <p:cNvPr id="7" name="Content Placeholder 6"/>
          <p:cNvSpPr>
            <a:spLocks noGrp="1"/>
          </p:cNvSpPr>
          <p:nvPr>
            <p:ph idx="1"/>
          </p:nvPr>
        </p:nvSpPr>
        <p:spPr/>
        <p:txBody>
          <a:bodyPr/>
          <a:lstStyle/>
          <a:p>
            <a:r>
              <a:rPr lang="en-US" dirty="0"/>
              <a:t>From Basic Facts to Multistep</a:t>
            </a: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19</a:t>
            </a:fld>
            <a:endParaRPr lang="en-US" dirty="0"/>
          </a:p>
        </p:txBody>
      </p:sp>
      <p:sp>
        <p:nvSpPr>
          <p:cNvPr id="9" name="5-Point Star 8">
            <a:extLst>
              <a:ext uri="{FF2B5EF4-FFF2-40B4-BE49-F238E27FC236}">
                <a16:creationId xmlns:a16="http://schemas.microsoft.com/office/drawing/2014/main" id="{700F5015-C26D-B447-8B9D-E1D769932558}"/>
              </a:ext>
            </a:extLst>
          </p:cNvPr>
          <p:cNvSpPr/>
          <p:nvPr/>
        </p:nvSpPr>
        <p:spPr>
          <a:xfrm>
            <a:off x="7558303" y="5214962"/>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#5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662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40231"/>
            <a:ext cx="8229600" cy="1107996"/>
          </a:xfrm>
        </p:spPr>
        <p:txBody>
          <a:bodyPr/>
          <a:lstStyle/>
          <a:p>
            <a:r>
              <a:rPr lang="en-US" dirty="0"/>
              <a:t>Developing an Understanding of the DBI Process</a:t>
            </a:r>
          </a:p>
        </p:txBody>
      </p:sp>
      <p:sp>
        <p:nvSpPr>
          <p:cNvPr id="4" name="Slide Number Placeholder 3"/>
          <p:cNvSpPr>
            <a:spLocks noGrp="1"/>
          </p:cNvSpPr>
          <p:nvPr>
            <p:ph type="sldNum" sz="quarter" idx="12"/>
          </p:nvPr>
        </p:nvSpPr>
        <p:spPr>
          <a:xfrm>
            <a:off x="6631269" y="5737737"/>
            <a:ext cx="52900" cy="115416"/>
          </a:xfrm>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750" b="0" i="0" u="none" strike="noStrike" kern="1200" cap="none" spc="0" normalizeH="0" baseline="0" noProof="0">
                <a:ln>
                  <a:noFill/>
                </a:ln>
                <a:solidFill>
                  <a:srgbClr val="003462">
                    <a:lumMod val="75000"/>
                  </a:srgbClr>
                </a:solidFill>
                <a:effectLst/>
                <a:uLnTx/>
                <a:uFillTx/>
                <a:latin typeface="Arial" pitchFamily="34" charset="0"/>
                <a:ea typeface="ＭＳ Ｐゴシック"/>
              </a:rPr>
              <a:pPr marL="0" marR="0" lvl="0" indent="0" algn="r" defTabSz="685800" rtl="0" eaLnBrk="1" fontAlgn="base" latinLnBrk="0" hangingPunct="1">
                <a:lnSpc>
                  <a:spcPct val="100000"/>
                </a:lnSpc>
                <a:spcBef>
                  <a:spcPct val="0"/>
                </a:spcBef>
                <a:spcAft>
                  <a:spcPct val="0"/>
                </a:spcAft>
                <a:buClrTx/>
                <a:buSzTx/>
                <a:buFontTx/>
                <a:buNone/>
                <a:tabLst/>
                <a:defRPr/>
              </a:pPr>
              <a:t>2</a:t>
            </a:fld>
            <a:endParaRPr kumimoji="0" lang="en-US" sz="75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
        <p:nvSpPr>
          <p:cNvPr id="6" name="5-Point Star 5">
            <a:extLst>
              <a:ext uri="{FF2B5EF4-FFF2-40B4-BE49-F238E27FC236}">
                <a16:creationId xmlns:a16="http://schemas.microsoft.com/office/drawing/2014/main" id="{BB1632FC-494E-114A-B812-57457AB4BB1C}"/>
              </a:ext>
            </a:extLst>
          </p:cNvPr>
          <p:cNvSpPr/>
          <p:nvPr/>
        </p:nvSpPr>
        <p:spPr>
          <a:xfrm>
            <a:off x="7563067" y="5298755"/>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#1 </a:t>
            </a:r>
            <a:endParaRPr lang="en-US" sz="900" dirty="0">
              <a:solidFill>
                <a:srgbClr val="FFFFFF"/>
              </a:solidFill>
              <a:latin typeface="Arial"/>
            </a:endParaRPr>
          </a:p>
        </p:txBody>
      </p:sp>
    </p:spTree>
    <p:extLst>
      <p:ext uri="{BB962C8B-B14F-4D97-AF65-F5344CB8AC3E}">
        <p14:creationId xmlns:p14="http://schemas.microsoft.com/office/powerpoint/2010/main" val="58780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Multidigit Operation Computations and Types of Errors</a:t>
            </a:r>
          </a:p>
        </p:txBody>
      </p:sp>
      <p:sp>
        <p:nvSpPr>
          <p:cNvPr id="7" name="Content Placeholder 6"/>
          <p:cNvSpPr>
            <a:spLocks noGrp="1"/>
          </p:cNvSpPr>
          <p:nvPr>
            <p:ph idx="1"/>
          </p:nvPr>
        </p:nvSpPr>
        <p:spPr/>
        <p:txBody>
          <a:bodyPr/>
          <a:lstStyle/>
          <a:p>
            <a:r>
              <a:rPr lang="en-US" dirty="0"/>
              <a:t>Addition and subtraction</a:t>
            </a:r>
          </a:p>
          <a:p>
            <a:pPr lvl="1"/>
            <a:r>
              <a:rPr lang="en-US" dirty="0"/>
              <a:t>With and without regrouping</a:t>
            </a:r>
          </a:p>
          <a:p>
            <a:pPr lvl="1"/>
            <a:r>
              <a:rPr lang="en-US" dirty="0"/>
              <a:t>With and without decimals</a:t>
            </a:r>
          </a:p>
          <a:p>
            <a:pPr lvl="1"/>
            <a:r>
              <a:rPr lang="en-US" dirty="0"/>
              <a:t>Fractions</a:t>
            </a:r>
          </a:p>
          <a:p>
            <a:r>
              <a:rPr lang="en-US" dirty="0"/>
              <a:t>Multiplication and division</a:t>
            </a:r>
          </a:p>
          <a:p>
            <a:pPr lvl="1"/>
            <a:r>
              <a:rPr lang="en-US" dirty="0"/>
              <a:t>Multidigit</a:t>
            </a:r>
          </a:p>
          <a:p>
            <a:pPr lvl="1"/>
            <a:r>
              <a:rPr lang="en-US" dirty="0"/>
              <a:t>With and without decimals</a:t>
            </a:r>
          </a:p>
          <a:p>
            <a:pPr lvl="1"/>
            <a:r>
              <a:rPr lang="en-US" dirty="0"/>
              <a:t>Fractions</a:t>
            </a:r>
          </a:p>
          <a:p>
            <a:r>
              <a:rPr lang="en-US" dirty="0"/>
              <a:t>Integers</a:t>
            </a:r>
          </a:p>
          <a:p>
            <a:pPr lvl="1"/>
            <a:r>
              <a:rPr lang="en-US" dirty="0"/>
              <a:t>Adding and subtracting</a:t>
            </a:r>
          </a:p>
          <a:p>
            <a:pPr lvl="1"/>
            <a:r>
              <a:rPr lang="en-US" dirty="0"/>
              <a:t>Multiplication and division</a:t>
            </a:r>
          </a:p>
          <a:p>
            <a:pPr marL="0" indent="0">
              <a:buNone/>
            </a:pPr>
            <a:endParaRPr lang="en-US" dirty="0">
              <a:solidFill>
                <a:schemeClr val="dk1"/>
              </a:solidFill>
            </a:endParaRPr>
          </a:p>
          <a:p>
            <a:pPr lvl="1"/>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20</a:t>
            </a:fld>
            <a:endParaRPr lang="en-US" dirty="0"/>
          </a:p>
        </p:txBody>
      </p:sp>
    </p:spTree>
    <p:extLst>
      <p:ext uri="{BB962C8B-B14F-4D97-AF65-F5344CB8AC3E}">
        <p14:creationId xmlns:p14="http://schemas.microsoft.com/office/powerpoint/2010/main" val="45076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260D-0B07-AA43-9360-B91FE51ED097}"/>
              </a:ext>
            </a:extLst>
          </p:cNvPr>
          <p:cNvSpPr>
            <a:spLocks noGrp="1"/>
          </p:cNvSpPr>
          <p:nvPr>
            <p:ph type="title"/>
          </p:nvPr>
        </p:nvSpPr>
        <p:spPr/>
        <p:txBody>
          <a:bodyPr/>
          <a:lstStyle/>
          <a:p>
            <a:r>
              <a:rPr lang="en-US" dirty="0"/>
              <a:t>Computations: Errors and Misconceptions</a:t>
            </a:r>
          </a:p>
        </p:txBody>
      </p:sp>
      <p:sp>
        <p:nvSpPr>
          <p:cNvPr id="3" name="Content Placeholder 2">
            <a:extLst>
              <a:ext uri="{FF2B5EF4-FFF2-40B4-BE49-F238E27FC236}">
                <a16:creationId xmlns:a16="http://schemas.microsoft.com/office/drawing/2014/main" id="{2C58FE17-81EA-7549-96C8-A414BD2A03F7}"/>
              </a:ext>
            </a:extLst>
          </p:cNvPr>
          <p:cNvSpPr>
            <a:spLocks noGrp="1"/>
          </p:cNvSpPr>
          <p:nvPr>
            <p:ph idx="1"/>
          </p:nvPr>
        </p:nvSpPr>
        <p:spPr/>
        <p:txBody>
          <a:bodyPr/>
          <a:lstStyle/>
          <a:p>
            <a:r>
              <a:rPr lang="en-US" dirty="0"/>
              <a:t>Overarching errors</a:t>
            </a:r>
          </a:p>
          <a:p>
            <a:pPr lvl="1"/>
            <a:r>
              <a:rPr lang="en-US" dirty="0"/>
              <a:t>Procedural errors </a:t>
            </a:r>
          </a:p>
          <a:p>
            <a:pPr lvl="2"/>
            <a:r>
              <a:rPr lang="en-US" dirty="0"/>
              <a:t>Fact errors</a:t>
            </a:r>
          </a:p>
          <a:p>
            <a:pPr lvl="2"/>
            <a:r>
              <a:rPr lang="en-US" dirty="0"/>
              <a:t>Strategy error</a:t>
            </a:r>
          </a:p>
          <a:p>
            <a:r>
              <a:rPr lang="en-US" dirty="0"/>
              <a:t>Misconception</a:t>
            </a:r>
          </a:p>
          <a:p>
            <a:pPr lvl="1"/>
            <a:r>
              <a:rPr lang="en-US" dirty="0"/>
              <a:t>Beliefs or faulty thinking that students form from hearing incorrect math or being taught shortcuts that remove math concept development</a:t>
            </a:r>
          </a:p>
          <a:p>
            <a:pPr lvl="1"/>
            <a:r>
              <a:rPr lang="en-US" dirty="0"/>
              <a:t>More conceptual in nature</a:t>
            </a:r>
          </a:p>
          <a:p>
            <a:endParaRPr lang="en-US" dirty="0"/>
          </a:p>
        </p:txBody>
      </p:sp>
      <p:sp>
        <p:nvSpPr>
          <p:cNvPr id="4" name="Slide Number Placeholder 3">
            <a:extLst>
              <a:ext uri="{FF2B5EF4-FFF2-40B4-BE49-F238E27FC236}">
                <a16:creationId xmlns:a16="http://schemas.microsoft.com/office/drawing/2014/main" id="{31590113-E523-1747-8F1F-D866916196F3}"/>
              </a:ext>
            </a:extLst>
          </p:cNvPr>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443231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Progression: Evidence-Based Practices</a:t>
            </a:r>
          </a:p>
        </p:txBody>
      </p:sp>
      <p:sp>
        <p:nvSpPr>
          <p:cNvPr id="3" name="Content Placeholder 2"/>
          <p:cNvSpPr>
            <a:spLocks noGrp="1"/>
          </p:cNvSpPr>
          <p:nvPr>
            <p:ph idx="1"/>
          </p:nvPr>
        </p:nvSpPr>
        <p:spPr/>
        <p:txBody>
          <a:bodyPr/>
          <a:lstStyle/>
          <a:p>
            <a:r>
              <a:rPr lang="en-US" dirty="0"/>
              <a:t>Multiple representations</a:t>
            </a:r>
          </a:p>
          <a:p>
            <a:pPr lvl="1"/>
            <a:r>
              <a:rPr lang="en-US" dirty="0"/>
              <a:t>When a new strategy is introduced, it is best to start with the concrete representation(s)</a:t>
            </a:r>
          </a:p>
          <a:p>
            <a:pPr lvl="2"/>
            <a:r>
              <a:rPr lang="en-US" dirty="0"/>
              <a:t>Link concrete to part-part-whole mat, number lines, groups, integer chips/zero pairs</a:t>
            </a:r>
          </a:p>
          <a:p>
            <a:pPr lvl="1"/>
            <a:r>
              <a:rPr lang="en-US" dirty="0"/>
              <a:t>Move to a symbolic or pictorial representation(s)</a:t>
            </a:r>
          </a:p>
          <a:p>
            <a:pPr lvl="2"/>
            <a:r>
              <a:rPr lang="en-US" dirty="0"/>
              <a:t>Including number lines, ten-frames, pictures of the manipulatives</a:t>
            </a:r>
          </a:p>
          <a:p>
            <a:pPr lvl="1"/>
            <a:r>
              <a:rPr lang="en-US" dirty="0"/>
              <a:t>Abstract or equations alone</a:t>
            </a:r>
          </a:p>
          <a:p>
            <a:pPr marL="0" indent="0">
              <a:buNone/>
            </a:pPr>
            <a:r>
              <a:rPr lang="en-US" dirty="0"/>
              <a:t> </a:t>
            </a:r>
          </a:p>
          <a:p>
            <a:pPr lvl="2"/>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22</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4166">
            <a:off x="4423297" y="3957461"/>
            <a:ext cx="4488928" cy="108867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806" y="5333489"/>
            <a:ext cx="2914650" cy="117157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80" y="4036214"/>
            <a:ext cx="2782779" cy="2252726"/>
          </a:xfrm>
          <a:prstGeom prst="rect">
            <a:avLst/>
          </a:prstGeom>
        </p:spPr>
      </p:pic>
      <p:pic>
        <p:nvPicPr>
          <p:cNvPr id="9" name="Picture 8">
            <a:extLst>
              <a:ext uri="{FF2B5EF4-FFF2-40B4-BE49-F238E27FC236}">
                <a16:creationId xmlns:a16="http://schemas.microsoft.com/office/drawing/2014/main" id="{B3941356-E963-C74A-88F2-63A7030ED4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88838">
            <a:off x="2353597" y="4725079"/>
            <a:ext cx="1893823" cy="1418539"/>
          </a:xfrm>
          <a:prstGeom prst="rect">
            <a:avLst/>
          </a:prstGeom>
        </p:spPr>
      </p:pic>
    </p:spTree>
    <p:extLst>
      <p:ext uri="{BB962C8B-B14F-4D97-AF65-F5344CB8AC3E}">
        <p14:creationId xmlns:p14="http://schemas.microsoft.com/office/powerpoint/2010/main" val="419892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5"/>
            <a:ext cx="8224837" cy="492443"/>
          </a:xfrm>
        </p:spPr>
        <p:txBody>
          <a:bodyPr/>
          <a:lstStyle/>
          <a:p>
            <a:r>
              <a:rPr lang="en-US" dirty="0"/>
              <a:t>Scaffolding Within DBI</a:t>
            </a:r>
          </a:p>
        </p:txBody>
      </p:sp>
      <p:sp>
        <p:nvSpPr>
          <p:cNvPr id="3" name="Content Placeholder 2"/>
          <p:cNvSpPr>
            <a:spLocks noGrp="1"/>
          </p:cNvSpPr>
          <p:nvPr>
            <p:ph idx="1"/>
          </p:nvPr>
        </p:nvSpPr>
        <p:spPr/>
        <p:txBody>
          <a:bodyPr/>
          <a:lstStyle/>
          <a:p>
            <a:r>
              <a:rPr lang="en-US" dirty="0"/>
              <a:t>The scaffold, as it is known in building construction, has the following five characteristics: </a:t>
            </a:r>
          </a:p>
          <a:p>
            <a:pPr lvl="1"/>
            <a:r>
              <a:rPr lang="en-US" dirty="0"/>
              <a:t>It provides a </a:t>
            </a:r>
            <a:r>
              <a:rPr lang="en-US" b="1" dirty="0"/>
              <a:t>support</a:t>
            </a:r>
            <a:r>
              <a:rPr lang="en-US" dirty="0"/>
              <a:t>.</a:t>
            </a:r>
          </a:p>
          <a:p>
            <a:pPr lvl="1"/>
            <a:r>
              <a:rPr lang="en-US" dirty="0"/>
              <a:t>It functions as a </a:t>
            </a:r>
            <a:r>
              <a:rPr lang="en-US" b="1" dirty="0"/>
              <a:t>tool</a:t>
            </a:r>
            <a:r>
              <a:rPr lang="en-US" dirty="0"/>
              <a:t>. </a:t>
            </a:r>
          </a:p>
          <a:p>
            <a:pPr lvl="1"/>
            <a:r>
              <a:rPr lang="en-US" dirty="0"/>
              <a:t>It extends the </a:t>
            </a:r>
            <a:r>
              <a:rPr lang="en-US" b="1" dirty="0"/>
              <a:t>range</a:t>
            </a:r>
            <a:r>
              <a:rPr lang="en-US" dirty="0"/>
              <a:t> of the worker.</a:t>
            </a:r>
          </a:p>
          <a:p>
            <a:pPr lvl="1"/>
            <a:r>
              <a:rPr lang="en-US" dirty="0"/>
              <a:t>It enables a worker to </a:t>
            </a:r>
            <a:r>
              <a:rPr lang="en-US" b="1" dirty="0"/>
              <a:t>accomplish a task </a:t>
            </a:r>
            <a:r>
              <a:rPr lang="en-US" dirty="0"/>
              <a:t>not otherwise possible. </a:t>
            </a:r>
          </a:p>
          <a:p>
            <a:pPr lvl="1"/>
            <a:r>
              <a:rPr lang="en-US" dirty="0"/>
              <a:t>It is used to selectively aid the worker where needed (Greenfield, 1999, </a:t>
            </a:r>
            <a:br>
              <a:rPr lang="en-US" dirty="0"/>
            </a:br>
            <a:r>
              <a:rPr lang="en-US" dirty="0"/>
              <a:t>p. 118).</a:t>
            </a:r>
          </a:p>
          <a:p>
            <a:r>
              <a:rPr lang="en-US" dirty="0"/>
              <a:t>Types of instructional scaffolds</a:t>
            </a:r>
          </a:p>
          <a:p>
            <a:pPr lvl="1"/>
            <a:r>
              <a:rPr lang="en-US" dirty="0"/>
              <a:t>Teacher or peer</a:t>
            </a:r>
          </a:p>
          <a:p>
            <a:pPr lvl="1"/>
            <a:r>
              <a:rPr lang="en-US" dirty="0"/>
              <a:t>Content and task</a:t>
            </a:r>
          </a:p>
          <a:p>
            <a:pPr lvl="1"/>
            <a:r>
              <a:rPr lang="en-US" dirty="0"/>
              <a:t>Materials</a:t>
            </a:r>
          </a:p>
          <a:p>
            <a:pPr lvl="1"/>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414601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and Peer Scaffolds</a:t>
            </a:r>
          </a:p>
        </p:txBody>
      </p:sp>
      <p:sp>
        <p:nvSpPr>
          <p:cNvPr id="3" name="Content Placeholder 2"/>
          <p:cNvSpPr>
            <a:spLocks noGrp="1"/>
          </p:cNvSpPr>
          <p:nvPr>
            <p:ph idx="1"/>
          </p:nvPr>
        </p:nvSpPr>
        <p:spPr/>
        <p:txBody>
          <a:bodyPr/>
          <a:lstStyle/>
          <a:p>
            <a:r>
              <a:rPr lang="en-US" dirty="0"/>
              <a:t>Address prerequisite skills</a:t>
            </a:r>
          </a:p>
          <a:p>
            <a:r>
              <a:rPr lang="en-US" dirty="0"/>
              <a:t>Preview new skills</a:t>
            </a:r>
          </a:p>
          <a:p>
            <a:r>
              <a:rPr lang="en-US" dirty="0"/>
              <a:t>Types of questions or clarification questions</a:t>
            </a:r>
          </a:p>
          <a:p>
            <a:pPr lvl="1"/>
            <a:r>
              <a:rPr lang="en-US" dirty="0"/>
              <a:t>Including follow-up questions</a:t>
            </a:r>
          </a:p>
          <a:p>
            <a:r>
              <a:rPr lang="en-US" dirty="0"/>
              <a:t>Teach students to ask questions and explain thinking</a:t>
            </a:r>
          </a:p>
          <a:p>
            <a:pPr lvl="1"/>
            <a:r>
              <a:rPr lang="en-US" dirty="0"/>
              <a:t>Moves conversations away from only teacher–student to student–student</a:t>
            </a:r>
          </a:p>
          <a:p>
            <a:r>
              <a:rPr lang="en-US" dirty="0"/>
              <a:t>Reduce the “step size” from one idea or representation to the next</a:t>
            </a:r>
          </a:p>
          <a:p>
            <a:r>
              <a:rPr lang="en-US" dirty="0"/>
              <a:t>Teach the use of cognitive strategies</a:t>
            </a:r>
          </a:p>
          <a:p>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243437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Task Scaffolds</a:t>
            </a:r>
          </a:p>
        </p:txBody>
      </p:sp>
      <p:sp>
        <p:nvSpPr>
          <p:cNvPr id="3" name="Content Placeholder 2"/>
          <p:cNvSpPr>
            <a:spLocks noGrp="1"/>
          </p:cNvSpPr>
          <p:nvPr>
            <p:ph idx="1"/>
          </p:nvPr>
        </p:nvSpPr>
        <p:spPr/>
        <p:txBody>
          <a:bodyPr/>
          <a:lstStyle/>
          <a:p>
            <a:r>
              <a:rPr lang="en-US" dirty="0"/>
              <a:t>Build sequence of skills to introduce easier concepts first</a:t>
            </a:r>
          </a:p>
          <a:p>
            <a:pPr lvl="1"/>
            <a:r>
              <a:rPr lang="en-US" dirty="0"/>
              <a:t>Increase difficulty based on data</a:t>
            </a:r>
          </a:p>
          <a:p>
            <a:pPr lvl="1"/>
            <a:r>
              <a:rPr lang="en-US" dirty="0"/>
              <a:t>Use of high probability to develop worksheets</a:t>
            </a:r>
          </a:p>
          <a:p>
            <a:r>
              <a:rPr lang="en-US" dirty="0"/>
              <a:t>Sequence instruction so teacher models and then decreases role as lesson continues</a:t>
            </a:r>
          </a:p>
          <a:p>
            <a:r>
              <a:rPr lang="en-US" dirty="0"/>
              <a:t>Guide students to work with one another; reciprocal teaching</a:t>
            </a:r>
          </a:p>
          <a:p>
            <a:endParaRPr lang="en-US" dirty="0"/>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14515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Scaffolds</a:t>
            </a:r>
          </a:p>
        </p:txBody>
      </p:sp>
      <p:sp>
        <p:nvSpPr>
          <p:cNvPr id="3" name="Content Placeholder 2"/>
          <p:cNvSpPr>
            <a:spLocks noGrp="1"/>
          </p:cNvSpPr>
          <p:nvPr>
            <p:ph idx="1"/>
          </p:nvPr>
        </p:nvSpPr>
        <p:spPr/>
        <p:txBody>
          <a:bodyPr/>
          <a:lstStyle/>
          <a:p>
            <a:r>
              <a:rPr lang="en-US" dirty="0"/>
              <a:t>Types and sequences of manipulatives</a:t>
            </a:r>
          </a:p>
          <a:p>
            <a:pPr lvl="1"/>
            <a:r>
              <a:rPr lang="en-US" dirty="0"/>
              <a:t>Counters</a:t>
            </a:r>
          </a:p>
          <a:p>
            <a:pPr lvl="1"/>
            <a:r>
              <a:rPr lang="en-US" dirty="0"/>
              <a:t>Number lines</a:t>
            </a:r>
          </a:p>
          <a:p>
            <a:pPr lvl="1"/>
            <a:r>
              <a:rPr lang="en-US" dirty="0"/>
              <a:t>Ten-frames</a:t>
            </a:r>
          </a:p>
          <a:p>
            <a:pPr lvl="1"/>
            <a:r>
              <a:rPr lang="en-US" dirty="0"/>
              <a:t>Part-part-whole mats</a:t>
            </a:r>
          </a:p>
          <a:p>
            <a:pPr lvl="1"/>
            <a:r>
              <a:rPr lang="en-US" dirty="0"/>
              <a:t>Base 10 materials</a:t>
            </a:r>
          </a:p>
          <a:p>
            <a:r>
              <a:rPr lang="en-US" dirty="0"/>
              <a:t>Use of games and puzzles</a:t>
            </a:r>
          </a:p>
          <a:p>
            <a:r>
              <a:rPr lang="en-US" dirty="0"/>
              <a:t>Linking instruction to word walls</a:t>
            </a:r>
          </a:p>
          <a:p>
            <a:r>
              <a:rPr lang="en-US" dirty="0"/>
              <a:t>Use of technology</a:t>
            </a:r>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39596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Addition and Subtraction</a:t>
            </a:r>
          </a:p>
        </p:txBody>
      </p:sp>
      <p:sp>
        <p:nvSpPr>
          <p:cNvPr id="3" name="Content Placeholder 2"/>
          <p:cNvSpPr>
            <a:spLocks noGrp="1"/>
          </p:cNvSpPr>
          <p:nvPr>
            <p:ph idx="1"/>
          </p:nvPr>
        </p:nvSpPr>
        <p:spPr/>
        <p:txBody>
          <a:bodyPr>
            <a:normAutofit/>
          </a:bodyPr>
          <a:lstStyle/>
          <a:p>
            <a:r>
              <a:rPr lang="en-US" dirty="0"/>
              <a:t>Connect to basic facts</a:t>
            </a:r>
          </a:p>
          <a:p>
            <a:r>
              <a:rPr lang="en-US" dirty="0"/>
              <a:t>Systematic practice</a:t>
            </a:r>
          </a:p>
          <a:p>
            <a:pPr lvl="1"/>
            <a:r>
              <a:rPr lang="en-US" dirty="0"/>
              <a:t>Create multidigit problems containing facts already mastered</a:t>
            </a:r>
          </a:p>
          <a:p>
            <a:pPr lvl="1"/>
            <a:r>
              <a:rPr lang="en-US" dirty="0"/>
              <a:t>Focus on the conceptual understanding rather than facts</a:t>
            </a:r>
          </a:p>
          <a:p>
            <a:r>
              <a:rPr lang="en-US" dirty="0"/>
              <a:t>Link operations through fact family</a:t>
            </a:r>
          </a:p>
          <a:p>
            <a:pPr lvl="1"/>
            <a:r>
              <a:rPr lang="en-US" dirty="0"/>
              <a:t>Use multiple representations to develop the understanding of how addition and subtraction are connected</a:t>
            </a:r>
          </a:p>
          <a:p>
            <a:pPr lvl="1"/>
            <a:r>
              <a:rPr lang="en-US" dirty="0"/>
              <a:t>Practice addition and subtraction together, as a means to check work, as well as to develop mastery</a:t>
            </a:r>
          </a:p>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4555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Addition and Subtraction</a:t>
            </a:r>
          </a:p>
        </p:txBody>
      </p:sp>
      <p:sp>
        <p:nvSpPr>
          <p:cNvPr id="3" name="Content Placeholder 2"/>
          <p:cNvSpPr>
            <a:spLocks noGrp="1"/>
          </p:cNvSpPr>
          <p:nvPr>
            <p:ph idx="1"/>
          </p:nvPr>
        </p:nvSpPr>
        <p:spPr/>
        <p:txBody>
          <a:bodyPr/>
          <a:lstStyle/>
          <a:p>
            <a:r>
              <a:rPr lang="en-US" dirty="0"/>
              <a:t>Isolate the place-value columns.</a:t>
            </a:r>
          </a:p>
          <a:p>
            <a:pPr marL="228600" lvl="1" indent="0">
              <a:buNone/>
            </a:pPr>
            <a:r>
              <a:rPr lang="en-US" dirty="0"/>
              <a:t>  28		2 tens	8 ones</a:t>
            </a:r>
          </a:p>
          <a:p>
            <a:pPr marL="228600" lvl="1" indent="0">
              <a:buNone/>
            </a:pPr>
            <a:r>
              <a:rPr lang="en-US" u="sng" dirty="0"/>
              <a:t>+14</a:t>
            </a:r>
            <a:r>
              <a:rPr lang="en-US" dirty="0"/>
              <a:t>	           </a:t>
            </a:r>
            <a:r>
              <a:rPr lang="en-US" u="sng" dirty="0"/>
              <a:t>+  1 ten	4 ones</a:t>
            </a:r>
          </a:p>
          <a:p>
            <a:pPr marL="228600" lvl="1" indent="0">
              <a:buNone/>
            </a:pPr>
            <a:r>
              <a:rPr lang="en-US" dirty="0"/>
              <a:t>  42	 	3 tens	12 ones = 4 tens,	2 ones</a:t>
            </a:r>
          </a:p>
          <a:p>
            <a:pPr marL="0" indent="0">
              <a:buNone/>
            </a:pPr>
            <a:endParaRPr lang="en-US" dirty="0"/>
          </a:p>
          <a:p>
            <a:r>
              <a:rPr lang="en-US" dirty="0"/>
              <a:t>Connect to powers of 10 to help identify patterns within place value.</a:t>
            </a:r>
          </a:p>
          <a:p>
            <a:pPr marL="228600" lvl="1" indent="0">
              <a:buNone/>
            </a:pPr>
            <a:r>
              <a:rPr lang="en-US" dirty="0"/>
              <a:t>  2	  20	  200 </a:t>
            </a:r>
          </a:p>
          <a:p>
            <a:pPr marL="228600" lvl="1" indent="0">
              <a:buNone/>
            </a:pPr>
            <a:r>
              <a:rPr lang="en-US" u="sng" dirty="0"/>
              <a:t>+3</a:t>
            </a:r>
            <a:r>
              <a:rPr lang="en-US" dirty="0"/>
              <a:t>	</a:t>
            </a:r>
            <a:r>
              <a:rPr lang="en-US" u="sng" dirty="0"/>
              <a:t>+30</a:t>
            </a:r>
            <a:r>
              <a:rPr lang="en-US" dirty="0"/>
              <a:t>	</a:t>
            </a:r>
            <a:r>
              <a:rPr lang="en-US" u="sng" dirty="0"/>
              <a:t>+300</a:t>
            </a:r>
          </a:p>
          <a:p>
            <a:pPr marL="228600" lvl="1" indent="0">
              <a:buNone/>
            </a:pPr>
            <a:r>
              <a:rPr lang="en-US" dirty="0"/>
              <a:t>  5	  50	  500</a:t>
            </a:r>
          </a:p>
          <a:p>
            <a:r>
              <a:rPr lang="en-US" dirty="0"/>
              <a:t>Mix problems that require regrouping with those that do not.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055100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Multiplication and Division</a:t>
            </a:r>
          </a:p>
        </p:txBody>
      </p:sp>
      <p:sp>
        <p:nvSpPr>
          <p:cNvPr id="3" name="Content Placeholder 2"/>
          <p:cNvSpPr>
            <a:spLocks noGrp="1"/>
          </p:cNvSpPr>
          <p:nvPr>
            <p:ph idx="1"/>
          </p:nvPr>
        </p:nvSpPr>
        <p:spPr/>
        <p:txBody>
          <a:bodyPr/>
          <a:lstStyle/>
          <a:p>
            <a:r>
              <a:rPr lang="en-US" dirty="0"/>
              <a:t>Connect to basic facts</a:t>
            </a:r>
          </a:p>
          <a:p>
            <a:r>
              <a:rPr lang="en-US" dirty="0"/>
              <a:t>Systematic practice</a:t>
            </a:r>
          </a:p>
          <a:p>
            <a:pPr lvl="1"/>
            <a:r>
              <a:rPr lang="en-US" dirty="0"/>
              <a:t>Create multidigit problems containing facts already mastered</a:t>
            </a:r>
          </a:p>
          <a:p>
            <a:pPr lvl="1"/>
            <a:r>
              <a:rPr lang="en-US" dirty="0"/>
              <a:t>Focus on the conceptual understanding rather than facts</a:t>
            </a:r>
          </a:p>
          <a:p>
            <a:r>
              <a:rPr lang="en-US" dirty="0"/>
              <a:t>Link operations through fact family</a:t>
            </a:r>
          </a:p>
          <a:p>
            <a:pPr lvl="1"/>
            <a:r>
              <a:rPr lang="en-US" dirty="0"/>
              <a:t>For division, think multiplication</a:t>
            </a:r>
          </a:p>
          <a:p>
            <a:pPr lvl="1"/>
            <a:r>
              <a:rPr lang="en-US" dirty="0"/>
              <a:t>Show how the operations are related</a:t>
            </a:r>
          </a:p>
          <a:p>
            <a:r>
              <a:rPr lang="en-US" dirty="0"/>
              <a:t>Show and explain the traditional </a:t>
            </a:r>
            <a:br>
              <a:rPr lang="en-US" dirty="0"/>
            </a:br>
            <a:r>
              <a:rPr lang="en-US" dirty="0"/>
              <a:t>algorithm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7" name="Picture 6" descr="A picture of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693" y="3224227"/>
            <a:ext cx="2567885" cy="2187225"/>
          </a:xfrm>
          <a:prstGeom prst="rect">
            <a:avLst/>
          </a:prstGeom>
        </p:spPr>
      </p:pic>
      <p:pic>
        <p:nvPicPr>
          <p:cNvPr id="8" name="Picture 7" descr="A picture of equation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980" y="4779805"/>
            <a:ext cx="2209800" cy="1725259"/>
          </a:xfrm>
          <a:prstGeom prst="rect">
            <a:avLst/>
          </a:prstGeom>
        </p:spPr>
      </p:pic>
    </p:spTree>
    <p:extLst>
      <p:ext uri="{BB962C8B-B14F-4D97-AF65-F5344CB8AC3E}">
        <p14:creationId xmlns:p14="http://schemas.microsoft.com/office/powerpoint/2010/main" val="19339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700" dirty="0"/>
              <a:t>The DBI Process </a:t>
            </a:r>
          </a:p>
        </p:txBody>
      </p:sp>
      <p:sp>
        <p:nvSpPr>
          <p:cNvPr id="8" name="Slide Number Placeholder 1"/>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3</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93FC0EF-3F57-804D-B377-2E590DEE5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030" y="1307501"/>
            <a:ext cx="3564727" cy="5136274"/>
          </a:xfrm>
          <a:prstGeom prst="rect">
            <a:avLst/>
          </a:prstGeom>
        </p:spPr>
      </p:pic>
    </p:spTree>
    <p:extLst>
      <p:ext uri="{BB962C8B-B14F-4D97-AF65-F5344CB8AC3E}">
        <p14:creationId xmlns:p14="http://schemas.microsoft.com/office/powerpoint/2010/main" val="147759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Examples: Error Analysis </a:t>
            </a:r>
          </a:p>
        </p:txBody>
      </p:sp>
      <p:sp>
        <p:nvSpPr>
          <p:cNvPr id="7" name="Content Placeholder 6"/>
          <p:cNvSpPr>
            <a:spLocks noGrp="1"/>
          </p:cNvSpPr>
          <p:nvPr>
            <p:ph idx="1"/>
          </p:nvPr>
        </p:nvSpPr>
        <p:spPr/>
        <p:txBody>
          <a:bodyPr/>
          <a:lstStyle/>
          <a:p>
            <a:r>
              <a:rPr lang="en-US" dirty="0"/>
              <a:t>Identifying Error Patterns to Help Individualize Instruction</a:t>
            </a: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30</a:t>
            </a:fld>
            <a:endParaRPr lang="en-US" dirty="0"/>
          </a:p>
        </p:txBody>
      </p:sp>
      <p:sp>
        <p:nvSpPr>
          <p:cNvPr id="8" name="5-Point Star 7">
            <a:extLst>
              <a:ext uri="{FF2B5EF4-FFF2-40B4-BE49-F238E27FC236}">
                <a16:creationId xmlns:a16="http://schemas.microsoft.com/office/drawing/2014/main" id="{616AF010-9ADC-024F-8DB5-2D4147DFEEFD}"/>
              </a:ext>
            </a:extLst>
          </p:cNvPr>
          <p:cNvSpPr/>
          <p:nvPr/>
        </p:nvSpPr>
        <p:spPr>
          <a:xfrm>
            <a:off x="7401209" y="5214962"/>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#6 </a:t>
            </a:r>
            <a:endParaRPr lang="en-US" sz="900" dirty="0">
              <a:solidFill>
                <a:srgbClr val="FFFFFF"/>
              </a:solidFill>
              <a:latin typeface="Arial"/>
            </a:endParaRPr>
          </a:p>
        </p:txBody>
      </p:sp>
    </p:spTree>
    <p:extLst>
      <p:ext uri="{BB962C8B-B14F-4D97-AF65-F5344CB8AC3E}">
        <p14:creationId xmlns:p14="http://schemas.microsoft.com/office/powerpoint/2010/main" val="379486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Examples</a:t>
            </a:r>
          </a:p>
        </p:txBody>
      </p:sp>
      <p:sp>
        <p:nvSpPr>
          <p:cNvPr id="7" name="Content Placeholder 6"/>
          <p:cNvSpPr>
            <a:spLocks noGrp="1"/>
          </p:cNvSpPr>
          <p:nvPr>
            <p:ph idx="1"/>
          </p:nvPr>
        </p:nvSpPr>
        <p:spPr/>
        <p:txBody>
          <a:bodyPr/>
          <a:lstStyle/>
          <a:p>
            <a:r>
              <a:rPr lang="en-US" dirty="0"/>
              <a:t>Complete the table for each student.</a:t>
            </a:r>
          </a:p>
          <a:p>
            <a:pPr marL="681037" lvl="1" indent="-457200">
              <a:buFont typeface="+mj-lt"/>
              <a:buAutoNum type="arabicPeriod"/>
            </a:pPr>
            <a:r>
              <a:rPr lang="en-US" dirty="0"/>
              <a:t>Identify the type of error</a:t>
            </a:r>
          </a:p>
          <a:p>
            <a:pPr marL="1025525" lvl="3" indent="-342900">
              <a:buFont typeface="+mj-lt"/>
              <a:buAutoNum type="alphaLcPeriod"/>
            </a:pPr>
            <a:r>
              <a:rPr lang="en-US" sz="1600" dirty="0"/>
              <a:t>Fact error/procedural error</a:t>
            </a:r>
          </a:p>
          <a:p>
            <a:pPr marL="1025525" lvl="3" indent="-342900">
              <a:buFont typeface="+mj-lt"/>
              <a:buAutoNum type="alphaLcPeriod"/>
            </a:pPr>
            <a:r>
              <a:rPr lang="en-US" sz="1600" dirty="0"/>
              <a:t>Conceptual or misconception</a:t>
            </a:r>
          </a:p>
          <a:p>
            <a:pPr marL="681037" lvl="1" indent="-457200">
              <a:buFont typeface="+mj-lt"/>
              <a:buAutoNum type="arabicPeriod"/>
            </a:pPr>
            <a:r>
              <a:rPr lang="en-US" dirty="0"/>
              <a:t>What evidence do you have to justify the type of error?</a:t>
            </a:r>
          </a:p>
          <a:p>
            <a:pPr marL="681037" lvl="1" indent="-457200">
              <a:buFont typeface="+mj-lt"/>
              <a:buAutoNum type="arabicPeriod"/>
            </a:pPr>
            <a:r>
              <a:rPr lang="en-US" dirty="0"/>
              <a:t>What instructional adaptations are necessary?</a:t>
            </a:r>
          </a:p>
          <a:p>
            <a:pPr marL="681037" lvl="1" indent="-457200">
              <a:buFont typeface="+mj-lt"/>
              <a:buAutoNum type="arabicPeriod"/>
            </a:pPr>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31</a:t>
            </a:fld>
            <a:endParaRPr lang="en-US" dirty="0"/>
          </a:p>
        </p:txBody>
      </p:sp>
    </p:spTree>
    <p:extLst>
      <p:ext uri="{BB962C8B-B14F-4D97-AF65-F5344CB8AC3E}">
        <p14:creationId xmlns:p14="http://schemas.microsoft.com/office/powerpoint/2010/main" val="3379066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1</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pic>
        <p:nvPicPr>
          <p:cNvPr id="6" name="Picture 5" descr="A picture of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27673" y="1205201"/>
            <a:ext cx="5930130" cy="4447598"/>
          </a:xfrm>
          <a:prstGeom prst="rect">
            <a:avLst/>
          </a:prstGeom>
        </p:spPr>
      </p:pic>
    </p:spTree>
    <p:extLst>
      <p:ext uri="{BB962C8B-B14F-4D97-AF65-F5344CB8AC3E}">
        <p14:creationId xmlns:p14="http://schemas.microsoft.com/office/powerpoint/2010/main" val="1696141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1</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089940354"/>
              </p:ext>
            </p:extLst>
          </p:nvPr>
        </p:nvGraphicFramePr>
        <p:xfrm>
          <a:off x="687387" y="1672046"/>
          <a:ext cx="8083774" cy="4446743"/>
        </p:xfrm>
        <a:graphic>
          <a:graphicData uri="http://schemas.openxmlformats.org/drawingml/2006/table">
            <a:tbl>
              <a:tblPr firstRow="1" bandRow="1">
                <a:tableStyleId>{5C22544A-7EE6-4342-B048-85BDC9FD1C3A}</a:tableStyleId>
              </a:tblPr>
              <a:tblGrid>
                <a:gridCol w="3140476">
                  <a:extLst>
                    <a:ext uri="{9D8B030D-6E8A-4147-A177-3AD203B41FA5}">
                      <a16:colId xmlns:a16="http://schemas.microsoft.com/office/drawing/2014/main" val="20000"/>
                    </a:ext>
                  </a:extLst>
                </a:gridCol>
                <a:gridCol w="2248707">
                  <a:extLst>
                    <a:ext uri="{9D8B030D-6E8A-4147-A177-3AD203B41FA5}">
                      <a16:colId xmlns:a16="http://schemas.microsoft.com/office/drawing/2014/main" val="20001"/>
                    </a:ext>
                  </a:extLst>
                </a:gridCol>
                <a:gridCol w="2694591">
                  <a:extLst>
                    <a:ext uri="{9D8B030D-6E8A-4147-A177-3AD203B41FA5}">
                      <a16:colId xmlns:a16="http://schemas.microsoft.com/office/drawing/2014/main" val="20002"/>
                    </a:ext>
                  </a:extLst>
                </a:gridCol>
              </a:tblGrid>
              <a:tr h="663564">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783179">
                <a:tc>
                  <a:txBody>
                    <a:bodyPr/>
                    <a:lstStyle/>
                    <a:p>
                      <a:pPr marL="137160" indent="-137160">
                        <a:buFont typeface="Arial" panose="020B0604020202020204" pitchFamily="34" charset="0"/>
                        <a:buChar char="•"/>
                      </a:pPr>
                      <a:endParaRPr lang="en-US" sz="1600" dirty="0"/>
                    </a:p>
                  </a:txBody>
                  <a:tcPr/>
                </a:tc>
                <a:tc>
                  <a:txBody>
                    <a:bodyPr/>
                    <a:lstStyle/>
                    <a:p>
                      <a:pPr marL="137160" indent="-137160">
                        <a:buFont typeface="Arial" panose="020B0604020202020204" pitchFamily="34" charset="0"/>
                        <a:buChar char="•"/>
                      </a:pPr>
                      <a:endParaRPr lang="en-US" sz="1600" dirty="0"/>
                    </a:p>
                  </a:txBody>
                  <a:tcPr/>
                </a:tc>
                <a:tc>
                  <a:txBody>
                    <a:bodyPr/>
                    <a:lstStyle/>
                    <a:p>
                      <a:pPr marL="137160" indent="-137160">
                        <a:buFont typeface="Arial" panose="020B0604020202020204" pitchFamily="34" charset="0"/>
                        <a:buChar char="•"/>
                      </a:pP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15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pic>
        <p:nvPicPr>
          <p:cNvPr id="6" name="Picture 5" descr="A picture of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524" y="391364"/>
            <a:ext cx="3962699" cy="6075272"/>
          </a:xfrm>
          <a:prstGeom prst="rect">
            <a:avLst/>
          </a:prstGeom>
        </p:spPr>
      </p:pic>
    </p:spTree>
    <p:extLst>
      <p:ext uri="{BB962C8B-B14F-4D97-AF65-F5344CB8AC3E}">
        <p14:creationId xmlns:p14="http://schemas.microsoft.com/office/powerpoint/2010/main" val="1876810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507852423"/>
              </p:ext>
            </p:extLst>
          </p:nvPr>
        </p:nvGraphicFramePr>
        <p:xfrm>
          <a:off x="687388" y="1606732"/>
          <a:ext cx="8224836" cy="4704202"/>
        </p:xfrm>
        <a:graphic>
          <a:graphicData uri="http://schemas.openxmlformats.org/drawingml/2006/table">
            <a:tbl>
              <a:tblPr firstRow="1" bandRow="1">
                <a:tableStyleId>{5C22544A-7EE6-4342-B048-85BDC9FD1C3A}</a:tableStyleId>
              </a:tblPr>
              <a:tblGrid>
                <a:gridCol w="2741612">
                  <a:extLst>
                    <a:ext uri="{9D8B030D-6E8A-4147-A177-3AD203B41FA5}">
                      <a16:colId xmlns:a16="http://schemas.microsoft.com/office/drawing/2014/main" val="20000"/>
                    </a:ext>
                  </a:extLst>
                </a:gridCol>
                <a:gridCol w="2741612">
                  <a:extLst>
                    <a:ext uri="{9D8B030D-6E8A-4147-A177-3AD203B41FA5}">
                      <a16:colId xmlns:a16="http://schemas.microsoft.com/office/drawing/2014/main" val="20001"/>
                    </a:ext>
                  </a:extLst>
                </a:gridCol>
                <a:gridCol w="2741612">
                  <a:extLst>
                    <a:ext uri="{9D8B030D-6E8A-4147-A177-3AD203B41FA5}">
                      <a16:colId xmlns:a16="http://schemas.microsoft.com/office/drawing/2014/main" val="20002"/>
                    </a:ext>
                  </a:extLst>
                </a:gridCol>
              </a:tblGrid>
              <a:tr h="658638">
                <a:tc>
                  <a:txBody>
                    <a:bodyPr/>
                    <a:lstStyle/>
                    <a:p>
                      <a:pPr algn="ctr"/>
                      <a:r>
                        <a:rPr lang="en-US" sz="1600" dirty="0">
                          <a:latin typeface="+mn-lt"/>
                        </a:rPr>
                        <a:t>Type</a:t>
                      </a:r>
                      <a:r>
                        <a:rPr lang="en-US" sz="1600" baseline="0" dirty="0">
                          <a:latin typeface="+mn-lt"/>
                        </a:rPr>
                        <a:t> of Error</a:t>
                      </a:r>
                      <a:endParaRPr lang="en-US" sz="1600" dirty="0">
                        <a:latin typeface="+mn-lt"/>
                      </a:endParaRPr>
                    </a:p>
                  </a:txBody>
                  <a:tcPr anchor="b"/>
                </a:tc>
                <a:tc>
                  <a:txBody>
                    <a:bodyPr/>
                    <a:lstStyle/>
                    <a:p>
                      <a:pPr algn="ctr"/>
                      <a:r>
                        <a:rPr lang="en-US" sz="1600" dirty="0">
                          <a:latin typeface="+mn-lt"/>
                        </a:rPr>
                        <a:t>What Evidence?</a:t>
                      </a:r>
                    </a:p>
                  </a:txBody>
                  <a:tcPr anchor="b"/>
                </a:tc>
                <a:tc>
                  <a:txBody>
                    <a:bodyPr/>
                    <a:lstStyle/>
                    <a:p>
                      <a:pPr algn="ctr"/>
                      <a:r>
                        <a:rPr lang="en-US" sz="1600" dirty="0">
                          <a:latin typeface="+mn-lt"/>
                        </a:rPr>
                        <a:t>Instructional Adaptation(s)</a:t>
                      </a:r>
                    </a:p>
                  </a:txBody>
                  <a:tcPr anchor="b"/>
                </a:tc>
                <a:extLst>
                  <a:ext uri="{0D108BD9-81ED-4DB2-BD59-A6C34878D82A}">
                    <a16:rowId xmlns:a16="http://schemas.microsoft.com/office/drawing/2014/main" val="10000"/>
                  </a:ext>
                </a:extLst>
              </a:tr>
              <a:tr h="4045564">
                <a:tc>
                  <a:txBody>
                    <a:bodyPr/>
                    <a:lstStyle/>
                    <a:p>
                      <a:pPr marL="137160" indent="-137160">
                        <a:buFont typeface="Arial" panose="020B0604020202020204" pitchFamily="34" charset="0"/>
                        <a:buChar char="•"/>
                      </a:pPr>
                      <a:endParaRPr lang="en-US" sz="1600" dirty="0">
                        <a:latin typeface="+mn-lt"/>
                      </a:endParaRPr>
                    </a:p>
                  </a:txBody>
                  <a:tcPr/>
                </a:tc>
                <a:tc>
                  <a:txBody>
                    <a:bodyPr/>
                    <a:lstStyle/>
                    <a:p>
                      <a:pPr marL="137160" indent="-137160">
                        <a:buFont typeface="Arial" panose="020B0604020202020204" pitchFamily="34" charset="0"/>
                        <a:buChar char="•"/>
                      </a:pPr>
                      <a:endParaRPr lang="en-US" sz="1600" dirty="0">
                        <a:latin typeface="+mn-lt"/>
                      </a:endParaRPr>
                    </a:p>
                  </a:txBody>
                  <a:tcPr/>
                </a:tc>
                <a:tc>
                  <a:txBody>
                    <a:bodyPr/>
                    <a:lstStyle/>
                    <a:p>
                      <a:pPr marL="137160" indent="-137160">
                        <a:buFont typeface="Arial" panose="020B0604020202020204" pitchFamily="34" charset="0"/>
                        <a:buChar char="•"/>
                      </a:pPr>
                      <a:endParaRPr lang="en-US" sz="1600" dirty="0">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13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pic>
        <p:nvPicPr>
          <p:cNvPr id="6" name="Picture 5" descr="A picture of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04192" y="1089205"/>
            <a:ext cx="5888480" cy="4416360"/>
          </a:xfrm>
          <a:prstGeom prst="rect">
            <a:avLst/>
          </a:prstGeom>
        </p:spPr>
      </p:pic>
    </p:spTree>
    <p:extLst>
      <p:ext uri="{BB962C8B-B14F-4D97-AF65-F5344CB8AC3E}">
        <p14:creationId xmlns:p14="http://schemas.microsoft.com/office/powerpoint/2010/main" val="2221793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655976623"/>
              </p:ext>
            </p:extLst>
          </p:nvPr>
        </p:nvGraphicFramePr>
        <p:xfrm>
          <a:off x="687388" y="1645920"/>
          <a:ext cx="8224838" cy="4331585"/>
        </p:xfrm>
        <a:graphic>
          <a:graphicData uri="http://schemas.openxmlformats.org/drawingml/2006/table">
            <a:tbl>
              <a:tblPr firstRow="1" bandRow="1">
                <a:tableStyleId>{5C22544A-7EE6-4342-B048-85BDC9FD1C3A}</a:tableStyleId>
              </a:tblPr>
              <a:tblGrid>
                <a:gridCol w="2567645">
                  <a:extLst>
                    <a:ext uri="{9D8B030D-6E8A-4147-A177-3AD203B41FA5}">
                      <a16:colId xmlns:a16="http://schemas.microsoft.com/office/drawing/2014/main" val="20000"/>
                    </a:ext>
                  </a:extLst>
                </a:gridCol>
                <a:gridCol w="2915580">
                  <a:extLst>
                    <a:ext uri="{9D8B030D-6E8A-4147-A177-3AD203B41FA5}">
                      <a16:colId xmlns:a16="http://schemas.microsoft.com/office/drawing/2014/main" val="20001"/>
                    </a:ext>
                  </a:extLst>
                </a:gridCol>
                <a:gridCol w="2741613">
                  <a:extLst>
                    <a:ext uri="{9D8B030D-6E8A-4147-A177-3AD203B41FA5}">
                      <a16:colId xmlns:a16="http://schemas.microsoft.com/office/drawing/2014/main" val="20002"/>
                    </a:ext>
                  </a:extLst>
                </a:gridCol>
              </a:tblGrid>
              <a:tr h="594343">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737242">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48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4</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pic>
        <p:nvPicPr>
          <p:cNvPr id="6" name="Picture 5" descr="A picture of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79691" y="1160123"/>
            <a:ext cx="6050337" cy="4537754"/>
          </a:xfrm>
          <a:prstGeom prst="rect">
            <a:avLst/>
          </a:prstGeom>
        </p:spPr>
      </p:pic>
    </p:spTree>
    <p:extLst>
      <p:ext uri="{BB962C8B-B14F-4D97-AF65-F5344CB8AC3E}">
        <p14:creationId xmlns:p14="http://schemas.microsoft.com/office/powerpoint/2010/main" val="3877030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4</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421359316"/>
              </p:ext>
            </p:extLst>
          </p:nvPr>
        </p:nvGraphicFramePr>
        <p:xfrm>
          <a:off x="747348" y="1685109"/>
          <a:ext cx="8224837" cy="4345123"/>
        </p:xfrm>
        <a:graphic>
          <a:graphicData uri="http://schemas.openxmlformats.org/drawingml/2006/table">
            <a:tbl>
              <a:tblPr firstRow="1" bandRow="1">
                <a:tableStyleId>{5C22544A-7EE6-4342-B048-85BDC9FD1C3A}</a:tableStyleId>
              </a:tblPr>
              <a:tblGrid>
                <a:gridCol w="2874731">
                  <a:extLst>
                    <a:ext uri="{9D8B030D-6E8A-4147-A177-3AD203B41FA5}">
                      <a16:colId xmlns:a16="http://schemas.microsoft.com/office/drawing/2014/main" val="20000"/>
                    </a:ext>
                  </a:extLst>
                </a:gridCol>
                <a:gridCol w="2608495">
                  <a:extLst>
                    <a:ext uri="{9D8B030D-6E8A-4147-A177-3AD203B41FA5}">
                      <a16:colId xmlns:a16="http://schemas.microsoft.com/office/drawing/2014/main" val="20001"/>
                    </a:ext>
                  </a:extLst>
                </a:gridCol>
                <a:gridCol w="2741611">
                  <a:extLst>
                    <a:ext uri="{9D8B030D-6E8A-4147-A177-3AD203B41FA5}">
                      <a16:colId xmlns:a16="http://schemas.microsoft.com/office/drawing/2014/main" val="20002"/>
                    </a:ext>
                  </a:extLst>
                </a:gridCol>
              </a:tblGrid>
              <a:tr h="699952">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645171">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02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7136-12E2-894B-AD1E-BE340CAEA5B3}"/>
              </a:ext>
            </a:extLst>
          </p:cNvPr>
          <p:cNvSpPr>
            <a:spLocks noGrp="1"/>
          </p:cNvSpPr>
          <p:nvPr>
            <p:ph type="title"/>
          </p:nvPr>
        </p:nvSpPr>
        <p:spPr/>
        <p:txBody>
          <a:bodyPr/>
          <a:lstStyle/>
          <a:p>
            <a:r>
              <a:rPr lang="en-US" dirty="0"/>
              <a:t>Introduction to Intensive Intervention </a:t>
            </a:r>
          </a:p>
        </p:txBody>
      </p:sp>
      <p:sp>
        <p:nvSpPr>
          <p:cNvPr id="3" name="Content Placeholder 2">
            <a:extLst>
              <a:ext uri="{FF2B5EF4-FFF2-40B4-BE49-F238E27FC236}">
                <a16:creationId xmlns:a16="http://schemas.microsoft.com/office/drawing/2014/main" id="{62D7278F-259A-0A49-9084-0AC33441F050}"/>
              </a:ext>
            </a:extLst>
          </p:cNvPr>
          <p:cNvSpPr>
            <a:spLocks noGrp="1"/>
          </p:cNvSpPr>
          <p:nvPr>
            <p:ph idx="1"/>
          </p:nvPr>
        </p:nvSpPr>
        <p:spPr/>
        <p:txBody>
          <a:bodyPr/>
          <a:lstStyle/>
          <a:p>
            <a:r>
              <a:rPr lang="en-US" dirty="0"/>
              <a:t>For additional information on the DBI process, check out the </a:t>
            </a:r>
            <a:r>
              <a:rPr lang="en-US" i="1" dirty="0"/>
              <a:t>Introduction to Intensive Intervention</a:t>
            </a:r>
            <a:r>
              <a:rPr lang="en-US" dirty="0"/>
              <a:t> module.</a:t>
            </a:r>
          </a:p>
          <a:p>
            <a:r>
              <a:rPr lang="en-US" dirty="0"/>
              <a:t>The self-paced module:</a:t>
            </a:r>
          </a:p>
          <a:p>
            <a:pPr lvl="1"/>
            <a:r>
              <a:rPr lang="en-US" sz="1600" dirty="0"/>
              <a:t>Defines intensive intervention and DBI;</a:t>
            </a:r>
          </a:p>
          <a:p>
            <a:pPr lvl="1"/>
            <a:r>
              <a:rPr lang="en-US" sz="1600" dirty="0"/>
              <a:t>Describes how intensive intervention fits within a tiered system such as MTSS (multi-tiered system of supports), RTI (response to intervention), or PBIS (positive behavior intervention and supports); and</a:t>
            </a:r>
          </a:p>
          <a:p>
            <a:pPr lvl="1"/>
            <a:r>
              <a:rPr lang="en-US" sz="1600" dirty="0"/>
              <a:t>Demonstrates how intensive intervention can provide a systematic process to deliver specialized instruction for students with disabilities.</a:t>
            </a:r>
          </a:p>
          <a:p>
            <a:r>
              <a:rPr lang="en-US" dirty="0">
                <a:solidFill>
                  <a:srgbClr val="2E4488"/>
                </a:solidFill>
                <a:hlinkClick r:id="rId3"/>
              </a:rPr>
              <a:t>https://intensiveintervention.org/resource/self-paced-introduction-intensive-intervention</a:t>
            </a:r>
            <a:r>
              <a:rPr lang="en-US" dirty="0">
                <a:solidFill>
                  <a:srgbClr val="2E4488"/>
                </a:solidFill>
              </a:rPr>
              <a:t> </a:t>
            </a:r>
          </a:p>
          <a:p>
            <a:endParaRPr lang="en-US" dirty="0"/>
          </a:p>
        </p:txBody>
      </p:sp>
      <p:sp>
        <p:nvSpPr>
          <p:cNvPr id="4" name="Slide Number Placeholder 3">
            <a:extLst>
              <a:ext uri="{FF2B5EF4-FFF2-40B4-BE49-F238E27FC236}">
                <a16:creationId xmlns:a16="http://schemas.microsoft.com/office/drawing/2014/main" id="{A41363D4-6A17-B14E-92F7-50E15DC7BA30}"/>
              </a:ext>
            </a:extLst>
          </p:cNvPr>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4</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6" name="Picture 5" descr="A screenshot of the NCII Introduction to Intensive Intervention Module">
            <a:hlinkClick r:id="rId3"/>
            <a:extLst>
              <a:ext uri="{FF2B5EF4-FFF2-40B4-BE49-F238E27FC236}">
                <a16:creationId xmlns:a16="http://schemas.microsoft.com/office/drawing/2014/main" id="{AE073201-1101-9E47-BE4A-F27AFB305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887" y="4673659"/>
            <a:ext cx="2927839" cy="1831406"/>
          </a:xfrm>
          <a:prstGeom prst="rect">
            <a:avLst/>
          </a:prstGeom>
        </p:spPr>
      </p:pic>
    </p:spTree>
    <p:extLst>
      <p:ext uri="{BB962C8B-B14F-4D97-AF65-F5344CB8AC3E}">
        <p14:creationId xmlns:p14="http://schemas.microsoft.com/office/powerpoint/2010/main" val="398215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5</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pic>
        <p:nvPicPr>
          <p:cNvPr id="6" name="Picture 5" descr="A picture of math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03975" y="1144468"/>
            <a:ext cx="6092083" cy="4569063"/>
          </a:xfrm>
          <a:prstGeom prst="rect">
            <a:avLst/>
          </a:prstGeom>
        </p:spPr>
      </p:pic>
    </p:spTree>
    <p:extLst>
      <p:ext uri="{BB962C8B-B14F-4D97-AF65-F5344CB8AC3E}">
        <p14:creationId xmlns:p14="http://schemas.microsoft.com/office/powerpoint/2010/main" val="2206804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5</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846476936"/>
              </p:ext>
            </p:extLst>
          </p:nvPr>
        </p:nvGraphicFramePr>
        <p:xfrm>
          <a:off x="687387" y="1593669"/>
          <a:ext cx="8224836" cy="4798585"/>
        </p:xfrm>
        <a:graphic>
          <a:graphicData uri="http://schemas.openxmlformats.org/drawingml/2006/table">
            <a:tbl>
              <a:tblPr firstRow="1" bandRow="1">
                <a:tableStyleId>{5C22544A-7EE6-4342-B048-85BDC9FD1C3A}</a:tableStyleId>
              </a:tblPr>
              <a:tblGrid>
                <a:gridCol w="2904456">
                  <a:extLst>
                    <a:ext uri="{9D8B030D-6E8A-4147-A177-3AD203B41FA5}">
                      <a16:colId xmlns:a16="http://schemas.microsoft.com/office/drawing/2014/main" val="20000"/>
                    </a:ext>
                  </a:extLst>
                </a:gridCol>
                <a:gridCol w="2578768">
                  <a:extLst>
                    <a:ext uri="{9D8B030D-6E8A-4147-A177-3AD203B41FA5}">
                      <a16:colId xmlns:a16="http://schemas.microsoft.com/office/drawing/2014/main" val="20001"/>
                    </a:ext>
                  </a:extLst>
                </a:gridCol>
                <a:gridCol w="2741612">
                  <a:extLst>
                    <a:ext uri="{9D8B030D-6E8A-4147-A177-3AD203B41FA5}">
                      <a16:colId xmlns:a16="http://schemas.microsoft.com/office/drawing/2014/main" val="20002"/>
                    </a:ext>
                  </a:extLst>
                </a:gridCol>
              </a:tblGrid>
              <a:tr h="630973">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4167612">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05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pic>
        <p:nvPicPr>
          <p:cNvPr id="6" name="Picture 5" descr="A picture of math equ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15097" y="1111849"/>
            <a:ext cx="6121215" cy="4590911"/>
          </a:xfrm>
          <a:prstGeom prst="rect">
            <a:avLst/>
          </a:prstGeom>
        </p:spPr>
      </p:pic>
    </p:spTree>
    <p:extLst>
      <p:ext uri="{BB962C8B-B14F-4D97-AF65-F5344CB8AC3E}">
        <p14:creationId xmlns:p14="http://schemas.microsoft.com/office/powerpoint/2010/main" val="180311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43</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886741473"/>
              </p:ext>
            </p:extLst>
          </p:nvPr>
        </p:nvGraphicFramePr>
        <p:xfrm>
          <a:off x="687387" y="1619794"/>
          <a:ext cx="8224836" cy="4362261"/>
        </p:xfrm>
        <a:graphic>
          <a:graphicData uri="http://schemas.openxmlformats.org/drawingml/2006/table">
            <a:tbl>
              <a:tblPr firstRow="1" bandRow="1">
                <a:tableStyleId>{5C22544A-7EE6-4342-B048-85BDC9FD1C3A}</a:tableStyleId>
              </a:tblPr>
              <a:tblGrid>
                <a:gridCol w="2741612">
                  <a:extLst>
                    <a:ext uri="{9D8B030D-6E8A-4147-A177-3AD203B41FA5}">
                      <a16:colId xmlns:a16="http://schemas.microsoft.com/office/drawing/2014/main" val="20000"/>
                    </a:ext>
                  </a:extLst>
                </a:gridCol>
                <a:gridCol w="2741612">
                  <a:extLst>
                    <a:ext uri="{9D8B030D-6E8A-4147-A177-3AD203B41FA5}">
                      <a16:colId xmlns:a16="http://schemas.microsoft.com/office/drawing/2014/main" val="20001"/>
                    </a:ext>
                  </a:extLst>
                </a:gridCol>
                <a:gridCol w="2741612">
                  <a:extLst>
                    <a:ext uri="{9D8B030D-6E8A-4147-A177-3AD203B41FA5}">
                      <a16:colId xmlns:a16="http://schemas.microsoft.com/office/drawing/2014/main" val="20002"/>
                    </a:ext>
                  </a:extLst>
                </a:gridCol>
              </a:tblGrid>
              <a:tr h="789614">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572647">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94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7</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pic>
        <p:nvPicPr>
          <p:cNvPr id="7" name="Picture 6" descr="A picture of math equations.">
            <a:extLst>
              <a:ext uri="{FF2B5EF4-FFF2-40B4-BE49-F238E27FC236}">
                <a16:creationId xmlns:a16="http://schemas.microsoft.com/office/drawing/2014/main" id="{B6CC9B97-717E-674C-A7D5-006DF3B34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472" y="1590691"/>
            <a:ext cx="6206493" cy="4593572"/>
          </a:xfrm>
          <a:prstGeom prst="rect">
            <a:avLst/>
          </a:prstGeom>
        </p:spPr>
      </p:pic>
    </p:spTree>
    <p:extLst>
      <p:ext uri="{BB962C8B-B14F-4D97-AF65-F5344CB8AC3E}">
        <p14:creationId xmlns:p14="http://schemas.microsoft.com/office/powerpoint/2010/main" val="3740402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7</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346968496"/>
              </p:ext>
            </p:extLst>
          </p:nvPr>
        </p:nvGraphicFramePr>
        <p:xfrm>
          <a:off x="687388" y="1632857"/>
          <a:ext cx="8224836" cy="4320624"/>
        </p:xfrm>
        <a:graphic>
          <a:graphicData uri="http://schemas.openxmlformats.org/drawingml/2006/table">
            <a:tbl>
              <a:tblPr firstRow="1" bandRow="1">
                <a:tableStyleId>{5C22544A-7EE6-4342-B048-85BDC9FD1C3A}</a:tableStyleId>
              </a:tblPr>
              <a:tblGrid>
                <a:gridCol w="2741612">
                  <a:extLst>
                    <a:ext uri="{9D8B030D-6E8A-4147-A177-3AD203B41FA5}">
                      <a16:colId xmlns:a16="http://schemas.microsoft.com/office/drawing/2014/main" val="20000"/>
                    </a:ext>
                  </a:extLst>
                </a:gridCol>
                <a:gridCol w="2741612">
                  <a:extLst>
                    <a:ext uri="{9D8B030D-6E8A-4147-A177-3AD203B41FA5}">
                      <a16:colId xmlns:a16="http://schemas.microsoft.com/office/drawing/2014/main" val="20001"/>
                    </a:ext>
                  </a:extLst>
                </a:gridCol>
                <a:gridCol w="2741612">
                  <a:extLst>
                    <a:ext uri="{9D8B030D-6E8A-4147-A177-3AD203B41FA5}">
                      <a16:colId xmlns:a16="http://schemas.microsoft.com/office/drawing/2014/main" val="20002"/>
                    </a:ext>
                  </a:extLst>
                </a:gridCol>
              </a:tblGrid>
              <a:tr h="782078">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538546">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48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8</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46</a:t>
            </a:fld>
            <a:endParaRPr lang="en-US" dirty="0"/>
          </a:p>
        </p:txBody>
      </p:sp>
      <p:pic>
        <p:nvPicPr>
          <p:cNvPr id="7" name="Picture 6" descr="A picture of math equations. ">
            <a:extLst>
              <a:ext uri="{FF2B5EF4-FFF2-40B4-BE49-F238E27FC236}">
                <a16:creationId xmlns:a16="http://schemas.microsoft.com/office/drawing/2014/main" id="{9DB6441D-E02D-004F-B2C5-8AC937FF7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054" y="1608689"/>
            <a:ext cx="5412455" cy="4829940"/>
          </a:xfrm>
          <a:prstGeom prst="rect">
            <a:avLst/>
          </a:prstGeom>
        </p:spPr>
      </p:pic>
    </p:spTree>
    <p:extLst>
      <p:ext uri="{BB962C8B-B14F-4D97-AF65-F5344CB8AC3E}">
        <p14:creationId xmlns:p14="http://schemas.microsoft.com/office/powerpoint/2010/main" val="278502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8</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354833253"/>
              </p:ext>
            </p:extLst>
          </p:nvPr>
        </p:nvGraphicFramePr>
        <p:xfrm>
          <a:off x="687388" y="1567543"/>
          <a:ext cx="8083773" cy="4697813"/>
        </p:xfrm>
        <a:graphic>
          <a:graphicData uri="http://schemas.openxmlformats.org/drawingml/2006/table">
            <a:tbl>
              <a:tblPr firstRow="1" bandRow="1">
                <a:tableStyleId>{5C22544A-7EE6-4342-B048-85BDC9FD1C3A}</a:tableStyleId>
              </a:tblPr>
              <a:tblGrid>
                <a:gridCol w="2854642">
                  <a:extLst>
                    <a:ext uri="{9D8B030D-6E8A-4147-A177-3AD203B41FA5}">
                      <a16:colId xmlns:a16="http://schemas.microsoft.com/office/drawing/2014/main" val="20000"/>
                    </a:ext>
                  </a:extLst>
                </a:gridCol>
                <a:gridCol w="2534540">
                  <a:extLst>
                    <a:ext uri="{9D8B030D-6E8A-4147-A177-3AD203B41FA5}">
                      <a16:colId xmlns:a16="http://schemas.microsoft.com/office/drawing/2014/main" val="20001"/>
                    </a:ext>
                  </a:extLst>
                </a:gridCol>
                <a:gridCol w="2694591">
                  <a:extLst>
                    <a:ext uri="{9D8B030D-6E8A-4147-A177-3AD203B41FA5}">
                      <a16:colId xmlns:a16="http://schemas.microsoft.com/office/drawing/2014/main" val="20002"/>
                    </a:ext>
                  </a:extLst>
                </a:gridCol>
              </a:tblGrid>
              <a:tr h="617722">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4080091">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tc>
                  <a:txBody>
                    <a:bodyPr/>
                    <a:lstStyle/>
                    <a:p>
                      <a:pPr marL="137160" indent="-13716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29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F4E563-F1ED-4B48-B368-8E6294EEFD54}"/>
              </a:ext>
            </a:extLst>
          </p:cNvPr>
          <p:cNvSpPr>
            <a:spLocks noGrp="1"/>
          </p:cNvSpPr>
          <p:nvPr>
            <p:ph type="title"/>
          </p:nvPr>
        </p:nvSpPr>
        <p:spPr>
          <a:xfrm>
            <a:off x="687388" y="2941418"/>
            <a:ext cx="8229600" cy="1446550"/>
          </a:xfrm>
        </p:spPr>
        <p:txBody>
          <a:bodyPr/>
          <a:lstStyle/>
          <a:p>
            <a:r>
              <a:rPr lang="en-US" dirty="0"/>
              <a:t>Case Examples: Class Analysis</a:t>
            </a:r>
          </a:p>
        </p:txBody>
      </p:sp>
      <p:sp>
        <p:nvSpPr>
          <p:cNvPr id="7" name="Content Placeholder 6">
            <a:extLst>
              <a:ext uri="{FF2B5EF4-FFF2-40B4-BE49-F238E27FC236}">
                <a16:creationId xmlns:a16="http://schemas.microsoft.com/office/drawing/2014/main" id="{0F9791CB-46E3-C14F-8F6F-81DBC7703539}"/>
              </a:ext>
            </a:extLst>
          </p:cNvPr>
          <p:cNvSpPr>
            <a:spLocks noGrp="1"/>
          </p:cNvSpPr>
          <p:nvPr>
            <p:ph idx="1"/>
          </p:nvPr>
        </p:nvSpPr>
        <p:spPr/>
        <p:txBody>
          <a:bodyPr>
            <a:normAutofit fontScale="85000" lnSpcReduction="20000"/>
          </a:bodyPr>
          <a:lstStyle/>
          <a:p>
            <a:r>
              <a:rPr lang="en-US" dirty="0"/>
              <a:t>Identifying Common Trends in Data to Drive Class Instruction and to Identify Students in Need of More Intensive Intervention </a:t>
            </a:r>
          </a:p>
          <a:p>
            <a:endParaRPr lang="en-US" dirty="0"/>
          </a:p>
        </p:txBody>
      </p:sp>
      <p:sp>
        <p:nvSpPr>
          <p:cNvPr id="5" name="Slide Number Placeholder 4">
            <a:extLst>
              <a:ext uri="{FF2B5EF4-FFF2-40B4-BE49-F238E27FC236}">
                <a16:creationId xmlns:a16="http://schemas.microsoft.com/office/drawing/2014/main" id="{1E299F1D-FCE6-4B4F-BBFF-B42FF6C07DB6}"/>
              </a:ext>
            </a:extLst>
          </p:cNvPr>
          <p:cNvSpPr>
            <a:spLocks noGrp="1"/>
          </p:cNvSpPr>
          <p:nvPr>
            <p:ph type="sldNum" sz="quarter" idx="12"/>
          </p:nvPr>
        </p:nvSpPr>
        <p:spPr/>
        <p:txBody>
          <a:bodyPr/>
          <a:lstStyle/>
          <a:p>
            <a:fld id="{556C903B-A9A8-9643-9413-B88BA9C2F039}" type="slidenum">
              <a:rPr lang="en-US" smtClean="0"/>
              <a:t>48</a:t>
            </a:fld>
            <a:endParaRPr lang="en-US" dirty="0"/>
          </a:p>
        </p:txBody>
      </p:sp>
      <p:sp>
        <p:nvSpPr>
          <p:cNvPr id="9" name="5-Point Star 8">
            <a:extLst>
              <a:ext uri="{FF2B5EF4-FFF2-40B4-BE49-F238E27FC236}">
                <a16:creationId xmlns:a16="http://schemas.microsoft.com/office/drawing/2014/main" id="{D313D751-7730-9440-925D-4BA8E62546E9}"/>
              </a:ext>
            </a:extLst>
          </p:cNvPr>
          <p:cNvSpPr/>
          <p:nvPr/>
        </p:nvSpPr>
        <p:spPr>
          <a:xfrm>
            <a:off x="7479756" y="5318474"/>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#7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25339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3" name="Content Placeholder 2"/>
          <p:cNvSpPr>
            <a:spLocks noGrp="1"/>
          </p:cNvSpPr>
          <p:nvPr>
            <p:ph idx="1"/>
          </p:nvPr>
        </p:nvSpPr>
        <p:spPr/>
        <p:txBody>
          <a:bodyPr/>
          <a:lstStyle/>
          <a:p>
            <a:r>
              <a:rPr lang="en-US" dirty="0"/>
              <a:t>The teacher has to design the intervention class to meet the needs of the 10 students.</a:t>
            </a:r>
          </a:p>
          <a:p>
            <a:r>
              <a:rPr lang="en-US" dirty="0"/>
              <a:t>Provide the following support by answering each question:</a:t>
            </a:r>
          </a:p>
          <a:p>
            <a:pPr lvl="1"/>
            <a:r>
              <a:rPr lang="en-US" dirty="0"/>
              <a:t>How should the teacher group the students?</a:t>
            </a:r>
          </a:p>
          <a:p>
            <a:pPr lvl="1"/>
            <a:r>
              <a:rPr lang="en-US" dirty="0"/>
              <a:t>Which fact strand should each student or group practice daily? How did you make this determination?</a:t>
            </a:r>
          </a:p>
          <a:p>
            <a:pPr lvl="1"/>
            <a:r>
              <a:rPr lang="en-US" dirty="0"/>
              <a:t>Thinking about the skills at grade level, where do you think the students will have the greatest challenge? </a:t>
            </a:r>
          </a:p>
          <a:p>
            <a:pPr lvl="1"/>
            <a:r>
              <a:rPr lang="en-US" dirty="0"/>
              <a:t>On which prerequisite skills should intervention groups focus? </a:t>
            </a:r>
          </a:p>
          <a:p>
            <a:pPr lvl="1"/>
            <a:r>
              <a:rPr lang="en-US" dirty="0"/>
              <a:t>What do you think will be the greatest challenge for this teacher?</a:t>
            </a:r>
          </a:p>
        </p:txBody>
      </p:sp>
      <p:sp>
        <p:nvSpPr>
          <p:cNvPr id="4" name="Slide Number Placeholder 3">
            <a:extLst>
              <a:ext uri="{FF2B5EF4-FFF2-40B4-BE49-F238E27FC236}">
                <a16:creationId xmlns:a16="http://schemas.microsoft.com/office/drawing/2014/main" id="{EFBEE131-2271-4CE4-A5ED-C0ECAF2F4CB4}"/>
              </a:ext>
            </a:extLst>
          </p:cNvPr>
          <p:cNvSpPr>
            <a:spLocks noGrp="1"/>
          </p:cNvSpPr>
          <p:nvPr>
            <p:ph type="sldNum" sz="quarter" idx="10"/>
          </p:nvPr>
        </p:nvSpPr>
        <p:spPr/>
        <p:txBody>
          <a:bodyPr/>
          <a:lstStyle/>
          <a:p>
            <a:fld id="{3C235FB0-A6B8-5146-94DA-A726C203F0B8}" type="slidenum">
              <a:rPr lang="en-US" smtClean="0"/>
              <a:t>49</a:t>
            </a:fld>
            <a:endParaRPr lang="en-US" dirty="0"/>
          </a:p>
        </p:txBody>
      </p:sp>
    </p:spTree>
    <p:extLst>
      <p:ext uri="{BB962C8B-B14F-4D97-AF65-F5344CB8AC3E}">
        <p14:creationId xmlns:p14="http://schemas.microsoft.com/office/powerpoint/2010/main" val="166883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Instruction Across the Tiers </a:t>
            </a:r>
          </a:p>
        </p:txBody>
      </p:sp>
      <p:sp>
        <p:nvSpPr>
          <p:cNvPr id="2" name="Slide Number Placeholder 1"/>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p:cNvGraphicFramePr>
          <p:nvPr>
            <p:extLst>
              <p:ext uri="{D42A27DB-BD31-4B8C-83A1-F6EECF244321}">
                <p14:modId xmlns:p14="http://schemas.microsoft.com/office/powerpoint/2010/main" val="2252015064"/>
              </p:ext>
            </p:extLst>
          </p:nvPr>
        </p:nvGraphicFramePr>
        <p:xfrm>
          <a:off x="687390" y="1409075"/>
          <a:ext cx="6580921" cy="4455159"/>
        </p:xfrm>
        <a:graphic>
          <a:graphicData uri="http://schemas.openxmlformats.org/drawingml/2006/table">
            <a:tbl>
              <a:tblPr firstRow="1" bandRow="1">
                <a:tableStyleId>{5C22544A-7EE6-4342-B048-85BDC9FD1C3A}</a:tableStyleId>
              </a:tblPr>
              <a:tblGrid>
                <a:gridCol w="1419916">
                  <a:extLst>
                    <a:ext uri="{9D8B030D-6E8A-4147-A177-3AD203B41FA5}">
                      <a16:colId xmlns:a16="http://schemas.microsoft.com/office/drawing/2014/main" val="20000"/>
                    </a:ext>
                  </a:extLst>
                </a:gridCol>
                <a:gridCol w="1781774">
                  <a:extLst>
                    <a:ext uri="{9D8B030D-6E8A-4147-A177-3AD203B41FA5}">
                      <a16:colId xmlns:a16="http://schemas.microsoft.com/office/drawing/2014/main" val="20001"/>
                    </a:ext>
                  </a:extLst>
                </a:gridCol>
                <a:gridCol w="1683471">
                  <a:extLst>
                    <a:ext uri="{9D8B030D-6E8A-4147-A177-3AD203B41FA5}">
                      <a16:colId xmlns:a16="http://schemas.microsoft.com/office/drawing/2014/main" val="20002"/>
                    </a:ext>
                  </a:extLst>
                </a:gridCol>
                <a:gridCol w="1695760">
                  <a:extLst>
                    <a:ext uri="{9D8B030D-6E8A-4147-A177-3AD203B41FA5}">
                      <a16:colId xmlns:a16="http://schemas.microsoft.com/office/drawing/2014/main" val="20003"/>
                    </a:ext>
                  </a:extLst>
                </a:gridCol>
              </a:tblGrid>
              <a:tr h="565535">
                <a:tc>
                  <a:txBody>
                    <a:bodyPr/>
                    <a:lstStyle/>
                    <a:p>
                      <a:endParaRPr lang="en-US" sz="1600" dirty="0"/>
                    </a:p>
                  </a:txBody>
                  <a:tcPr marL="68580" marR="68580" marT="34290" marB="34290"/>
                </a:tc>
                <a:tc>
                  <a:txBody>
                    <a:bodyPr/>
                    <a:lstStyle/>
                    <a:p>
                      <a:pPr algn="ctr"/>
                      <a:r>
                        <a:rPr lang="en-US" sz="1600" dirty="0"/>
                        <a:t>Primary (T1)</a:t>
                      </a:r>
                    </a:p>
                  </a:txBody>
                  <a:tcPr marL="68580" marR="68580" marT="34290" marB="34290" anchor="b"/>
                </a:tc>
                <a:tc>
                  <a:txBody>
                    <a:bodyPr/>
                    <a:lstStyle/>
                    <a:p>
                      <a:pPr algn="ctr"/>
                      <a:r>
                        <a:rPr lang="en-US" sz="1600" dirty="0"/>
                        <a:t>Secondary (T2)</a:t>
                      </a:r>
                    </a:p>
                  </a:txBody>
                  <a:tcPr marL="68580" marR="68580" marT="34290" marB="34290" anchor="b"/>
                </a:tc>
                <a:tc>
                  <a:txBody>
                    <a:bodyPr/>
                    <a:lstStyle/>
                    <a:p>
                      <a:pPr algn="ctr"/>
                      <a:r>
                        <a:rPr lang="en-US" sz="1600" dirty="0"/>
                        <a:t>Intensive (T3) </a:t>
                      </a:r>
                    </a:p>
                  </a:txBody>
                  <a:tcPr marL="68580" marR="68580" marT="34290" marB="34290" anchor="b"/>
                </a:tc>
                <a:extLst>
                  <a:ext uri="{0D108BD9-81ED-4DB2-BD59-A6C34878D82A}">
                    <a16:rowId xmlns:a16="http://schemas.microsoft.com/office/drawing/2014/main" val="10000"/>
                  </a:ext>
                </a:extLst>
              </a:tr>
              <a:tr h="1051250">
                <a:tc>
                  <a:txBody>
                    <a:bodyPr/>
                    <a:lstStyle/>
                    <a:p>
                      <a:r>
                        <a:rPr lang="en-US" sz="1600" b="1" dirty="0">
                          <a:solidFill>
                            <a:schemeClr val="bg1"/>
                          </a:solidFill>
                        </a:rPr>
                        <a:t>Instruction/</a:t>
                      </a:r>
                    </a:p>
                    <a:p>
                      <a:r>
                        <a:rPr lang="en-US" sz="1600" b="1" dirty="0">
                          <a:solidFill>
                            <a:schemeClr val="bg1"/>
                          </a:solidFill>
                        </a:rPr>
                        <a:t>Intervention</a:t>
                      </a:r>
                      <a:r>
                        <a:rPr lang="en-US" sz="1600" b="1" baseline="0" dirty="0">
                          <a:solidFill>
                            <a:schemeClr val="bg1"/>
                          </a:solidFill>
                        </a:rPr>
                        <a:t> Approach</a:t>
                      </a:r>
                      <a:endParaRPr lang="en-US" sz="1600" b="1" dirty="0">
                        <a:solidFill>
                          <a:schemeClr val="bg1"/>
                        </a:solidFill>
                      </a:endParaRPr>
                    </a:p>
                  </a:txBody>
                  <a:tcPr marL="68580" marR="68580" marT="34290" marB="34290">
                    <a:solidFill>
                      <a:schemeClr val="tx2"/>
                    </a:solidFill>
                  </a:tcPr>
                </a:tc>
                <a:tc>
                  <a:txBody>
                    <a:bodyPr/>
                    <a:lstStyle/>
                    <a:p>
                      <a:r>
                        <a:rPr lang="en-US" sz="1600" dirty="0"/>
                        <a:t>Comprehensive</a:t>
                      </a:r>
                      <a:r>
                        <a:rPr lang="en-US" sz="1600" baseline="0" dirty="0"/>
                        <a:t> research-based curriculum</a:t>
                      </a:r>
                      <a:endParaRPr lang="en-US" sz="1600" dirty="0"/>
                    </a:p>
                  </a:txBody>
                  <a:tcPr marL="68580" marR="68580" marT="34290" marB="34290"/>
                </a:tc>
                <a:tc>
                  <a:txBody>
                    <a:bodyPr/>
                    <a:lstStyle/>
                    <a:p>
                      <a:r>
                        <a:rPr lang="en-US" sz="1600" dirty="0"/>
                        <a:t>Standardized, targeted</a:t>
                      </a:r>
                      <a:r>
                        <a:rPr lang="en-US" sz="1600" baseline="0" dirty="0"/>
                        <a:t> </a:t>
                      </a:r>
                      <a:r>
                        <a:rPr lang="en-US" sz="1600" dirty="0"/>
                        <a:t>small-group instruction</a:t>
                      </a:r>
                    </a:p>
                  </a:txBody>
                  <a:tcPr marL="68580" marR="68580" marT="34290" marB="34290"/>
                </a:tc>
                <a:tc>
                  <a:txBody>
                    <a:bodyPr/>
                    <a:lstStyle/>
                    <a:p>
                      <a:r>
                        <a:rPr lang="en-US" sz="1600" dirty="0"/>
                        <a:t>Individualized,</a:t>
                      </a:r>
                      <a:r>
                        <a:rPr lang="en-US" sz="1600" baseline="0" dirty="0"/>
                        <a:t> based on student data </a:t>
                      </a:r>
                      <a:endParaRPr lang="en-US" sz="1600" dirty="0"/>
                    </a:p>
                  </a:txBody>
                  <a:tcPr marL="68580" marR="68580" marT="34290" marB="34290"/>
                </a:tc>
                <a:extLst>
                  <a:ext uri="{0D108BD9-81ED-4DB2-BD59-A6C34878D82A}">
                    <a16:rowId xmlns:a16="http://schemas.microsoft.com/office/drawing/2014/main" val="10001"/>
                  </a:ext>
                </a:extLst>
              </a:tr>
              <a:tr h="1051250">
                <a:tc>
                  <a:txBody>
                    <a:bodyPr/>
                    <a:lstStyle/>
                    <a:p>
                      <a:r>
                        <a:rPr lang="en-US" sz="1600" b="1" dirty="0">
                          <a:solidFill>
                            <a:schemeClr val="bg1"/>
                          </a:solidFill>
                        </a:rPr>
                        <a:t>Group</a:t>
                      </a:r>
                      <a:r>
                        <a:rPr lang="en-US" sz="1600" b="1" baseline="0" dirty="0">
                          <a:solidFill>
                            <a:schemeClr val="bg1"/>
                          </a:solidFill>
                        </a:rPr>
                        <a:t> Size </a:t>
                      </a:r>
                      <a:endParaRPr lang="en-US" sz="1600" b="1" dirty="0">
                        <a:solidFill>
                          <a:schemeClr val="bg1"/>
                        </a:solidFill>
                      </a:endParaRPr>
                    </a:p>
                  </a:txBody>
                  <a:tcPr marL="68580" marR="68580" marT="34290" marB="34290">
                    <a:solidFill>
                      <a:schemeClr val="tx2"/>
                    </a:solidFill>
                  </a:tcPr>
                </a:tc>
                <a:tc>
                  <a:txBody>
                    <a:bodyPr/>
                    <a:lstStyle/>
                    <a:p>
                      <a:r>
                        <a:rPr lang="en-US" sz="1600" dirty="0"/>
                        <a:t>Classwide</a:t>
                      </a:r>
                      <a:r>
                        <a:rPr lang="en-US" sz="1600" baseline="0" dirty="0"/>
                        <a:t> (with some small-group instruction)</a:t>
                      </a:r>
                      <a:endParaRPr lang="en-US" sz="1600" dirty="0"/>
                    </a:p>
                  </a:txBody>
                  <a:tcPr marL="68580" marR="68580" marT="34290" marB="34290"/>
                </a:tc>
                <a:tc>
                  <a:txBody>
                    <a:bodyPr/>
                    <a:lstStyle/>
                    <a:p>
                      <a:r>
                        <a:rPr lang="en-US" sz="1600" dirty="0"/>
                        <a:t>3</a:t>
                      </a:r>
                      <a:r>
                        <a:rPr lang="en-US" sz="1600" dirty="0">
                          <a:latin typeface="Calibri"/>
                        </a:rPr>
                        <a:t>–</a:t>
                      </a:r>
                      <a:r>
                        <a:rPr lang="en-US" sz="1600" dirty="0"/>
                        <a:t>7</a:t>
                      </a:r>
                      <a:r>
                        <a:rPr lang="en-US" sz="1600" baseline="0" dirty="0"/>
                        <a:t> students</a:t>
                      </a:r>
                      <a:endParaRPr lang="en-US" sz="1600" dirty="0"/>
                    </a:p>
                  </a:txBody>
                  <a:tcPr marL="68580" marR="68580" marT="34290" marB="34290"/>
                </a:tc>
                <a:tc>
                  <a:txBody>
                    <a:bodyPr/>
                    <a:lstStyle/>
                    <a:p>
                      <a:r>
                        <a:rPr lang="en-US" sz="1600" dirty="0"/>
                        <a:t>No more than 3 students</a:t>
                      </a:r>
                    </a:p>
                  </a:txBody>
                  <a:tcPr marL="68580" marR="68580" marT="34290" marB="34290"/>
                </a:tc>
                <a:extLst>
                  <a:ext uri="{0D108BD9-81ED-4DB2-BD59-A6C34878D82A}">
                    <a16:rowId xmlns:a16="http://schemas.microsoft.com/office/drawing/2014/main" val="10002"/>
                  </a:ext>
                </a:extLst>
              </a:tr>
              <a:tr h="735874">
                <a:tc>
                  <a:txBody>
                    <a:bodyPr/>
                    <a:lstStyle/>
                    <a:p>
                      <a:r>
                        <a:rPr lang="en-US" sz="1600" b="1" dirty="0">
                          <a:solidFill>
                            <a:schemeClr val="bg1"/>
                          </a:solidFill>
                        </a:rPr>
                        <a:t>Monitor</a:t>
                      </a:r>
                      <a:r>
                        <a:rPr lang="en-US" sz="1600" b="1" baseline="0" dirty="0">
                          <a:solidFill>
                            <a:schemeClr val="bg1"/>
                          </a:solidFill>
                        </a:rPr>
                        <a:t> Progress</a:t>
                      </a:r>
                      <a:endParaRPr lang="en-US" sz="1600" b="1" dirty="0">
                        <a:solidFill>
                          <a:schemeClr val="bg1"/>
                        </a:solidFill>
                      </a:endParaRPr>
                    </a:p>
                  </a:txBody>
                  <a:tcPr marL="68580" marR="68580" marT="34290" marB="34290">
                    <a:solidFill>
                      <a:schemeClr val="tx2"/>
                    </a:solidFill>
                  </a:tcPr>
                </a:tc>
                <a:tc>
                  <a:txBody>
                    <a:bodyPr/>
                    <a:lstStyle/>
                    <a:p>
                      <a:r>
                        <a:rPr lang="en-US" sz="1600" dirty="0"/>
                        <a:t>Once per term</a:t>
                      </a:r>
                    </a:p>
                  </a:txBody>
                  <a:tcPr marL="68580" marR="68580" marT="34290" marB="34290"/>
                </a:tc>
                <a:tc>
                  <a:txBody>
                    <a:bodyPr/>
                    <a:lstStyle/>
                    <a:p>
                      <a:r>
                        <a:rPr lang="en-US" sz="1600" dirty="0"/>
                        <a:t>At least</a:t>
                      </a:r>
                      <a:r>
                        <a:rPr lang="en-US" sz="1600" baseline="0" dirty="0"/>
                        <a:t> once per month</a:t>
                      </a:r>
                      <a:endParaRPr lang="en-US" sz="1600" dirty="0"/>
                    </a:p>
                  </a:txBody>
                  <a:tcPr marL="68580" marR="68580" marT="34290" marB="34290"/>
                </a:tc>
                <a:tc>
                  <a:txBody>
                    <a:bodyPr/>
                    <a:lstStyle/>
                    <a:p>
                      <a:r>
                        <a:rPr lang="en-US" sz="1600" dirty="0"/>
                        <a:t>Weekly*</a:t>
                      </a:r>
                    </a:p>
                  </a:txBody>
                  <a:tcPr marL="68580" marR="68580" marT="34290" marB="34290"/>
                </a:tc>
                <a:extLst>
                  <a:ext uri="{0D108BD9-81ED-4DB2-BD59-A6C34878D82A}">
                    <a16:rowId xmlns:a16="http://schemas.microsoft.com/office/drawing/2014/main" val="10003"/>
                  </a:ext>
                </a:extLst>
              </a:tr>
              <a:tr h="1051250">
                <a:tc>
                  <a:txBody>
                    <a:bodyPr/>
                    <a:lstStyle/>
                    <a:p>
                      <a:r>
                        <a:rPr lang="en-US" sz="1600" b="1" dirty="0">
                          <a:solidFill>
                            <a:schemeClr val="bg1"/>
                          </a:solidFill>
                        </a:rPr>
                        <a:t>Population</a:t>
                      </a:r>
                      <a:r>
                        <a:rPr lang="en-US" sz="1600" b="1" baseline="0" dirty="0">
                          <a:solidFill>
                            <a:schemeClr val="bg1"/>
                          </a:solidFill>
                        </a:rPr>
                        <a:t> Served</a:t>
                      </a:r>
                      <a:endParaRPr lang="en-US" sz="1600" b="1" dirty="0">
                        <a:solidFill>
                          <a:schemeClr val="bg1"/>
                        </a:solidFill>
                      </a:endParaRPr>
                    </a:p>
                  </a:txBody>
                  <a:tcPr marL="68580" marR="68580" marT="34290" marB="34290">
                    <a:solidFill>
                      <a:schemeClr val="tx2"/>
                    </a:solidFill>
                  </a:tcPr>
                </a:tc>
                <a:tc>
                  <a:txBody>
                    <a:bodyPr/>
                    <a:lstStyle/>
                    <a:p>
                      <a:r>
                        <a:rPr lang="en-US" sz="1600" dirty="0"/>
                        <a:t>All</a:t>
                      </a:r>
                      <a:r>
                        <a:rPr lang="en-US" sz="1600" baseline="0" dirty="0"/>
                        <a:t> students</a:t>
                      </a:r>
                      <a:endParaRPr lang="en-US" sz="1600" dirty="0"/>
                    </a:p>
                  </a:txBody>
                  <a:tcPr marL="68580" marR="68580" marT="34290" marB="34290"/>
                </a:tc>
                <a:tc>
                  <a:txBody>
                    <a:bodyPr/>
                    <a:lstStyle/>
                    <a:p>
                      <a:r>
                        <a:rPr lang="en-US" sz="1600" dirty="0"/>
                        <a:t>At-risk students</a:t>
                      </a:r>
                      <a:r>
                        <a:rPr lang="en-US" sz="1600" baseline="0" dirty="0"/>
                        <a:t> </a:t>
                      </a:r>
                      <a:endParaRPr lang="en-US" sz="1600" dirty="0"/>
                    </a:p>
                  </a:txBody>
                  <a:tcPr marL="68580" marR="68580" marT="34290" marB="34290"/>
                </a:tc>
                <a:tc>
                  <a:txBody>
                    <a:bodyPr/>
                    <a:lstStyle/>
                    <a:p>
                      <a:r>
                        <a:rPr lang="en-US" sz="1600" dirty="0"/>
                        <a:t>Students with significant</a:t>
                      </a:r>
                      <a:r>
                        <a:rPr lang="en-US" sz="1600" baseline="0" dirty="0"/>
                        <a:t> and persistent learning needs</a:t>
                      </a:r>
                      <a:endParaRPr lang="en-US" sz="1600" dirty="0"/>
                    </a:p>
                  </a:txBody>
                  <a:tcPr marL="68580" marR="68580" marT="34290" marB="34290"/>
                </a:tc>
                <a:extLst>
                  <a:ext uri="{0D108BD9-81ED-4DB2-BD59-A6C34878D82A}">
                    <a16:rowId xmlns:a16="http://schemas.microsoft.com/office/drawing/2014/main" val="10004"/>
                  </a:ext>
                </a:extLst>
              </a:tr>
            </a:tbl>
          </a:graphicData>
        </a:graphic>
      </p:graphicFrame>
      <p:sp>
        <p:nvSpPr>
          <p:cNvPr id="5" name="TextBox 4"/>
          <p:cNvSpPr txBox="1"/>
          <p:nvPr/>
        </p:nvSpPr>
        <p:spPr>
          <a:xfrm>
            <a:off x="7297248" y="3902320"/>
            <a:ext cx="1670538" cy="120032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B76A0"/>
                </a:solidFill>
                <a:effectLst/>
                <a:uLnTx/>
                <a:uFillTx/>
                <a:latin typeface="Arial" pitchFamily="34" charset="0"/>
                <a:ea typeface="ＭＳ Ｐゴシック"/>
              </a:rPr>
              <a:t>DBI is an approach to intensive intervention.</a:t>
            </a:r>
          </a:p>
        </p:txBody>
      </p:sp>
      <p:sp>
        <p:nvSpPr>
          <p:cNvPr id="11" name="Bent-Up Arrow 10">
            <a:extLst>
              <a:ext uri="{C183D7F6-B498-43B3-948B-1728B52AA6E4}">
                <adec:decorative xmlns:adec="http://schemas.microsoft.com/office/drawing/2017/decorative" val="1"/>
              </a:ext>
            </a:extLst>
          </p:cNvPr>
          <p:cNvSpPr/>
          <p:nvPr/>
        </p:nvSpPr>
        <p:spPr>
          <a:xfrm rot="16200000">
            <a:off x="7018517" y="2542853"/>
            <a:ext cx="1567963" cy="1010501"/>
          </a:xfrm>
          <a:prstGeom prst="bentUpArrow">
            <a:avLst>
              <a:gd name="adj1" fmla="val 25000"/>
              <a:gd name="adj2" fmla="val 19256"/>
              <a:gd name="adj3" fmla="val 49653"/>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4DC7F6CF-DD5E-4182-BC81-4FFCA8337984}"/>
              </a:ext>
            </a:extLst>
          </p:cNvPr>
          <p:cNvSpPr txBox="1"/>
          <p:nvPr/>
        </p:nvSpPr>
        <p:spPr>
          <a:xfrm>
            <a:off x="687389" y="5864233"/>
            <a:ext cx="634942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ＭＳ Ｐゴシック"/>
              </a:rPr>
              <a:t>* Or as indicated by the assessment instructions.</a:t>
            </a:r>
          </a:p>
        </p:txBody>
      </p:sp>
    </p:spTree>
    <p:extLst>
      <p:ext uri="{BB962C8B-B14F-4D97-AF65-F5344CB8AC3E}">
        <p14:creationId xmlns:p14="http://schemas.microsoft.com/office/powerpoint/2010/main" val="2471098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 Grade 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766852"/>
              </p:ext>
            </p:extLst>
          </p:nvPr>
        </p:nvGraphicFramePr>
        <p:xfrm>
          <a:off x="687387" y="2474807"/>
          <a:ext cx="8224840" cy="3101340"/>
        </p:xfrm>
        <a:graphic>
          <a:graphicData uri="http://schemas.openxmlformats.org/drawingml/2006/table">
            <a:tbl>
              <a:tblPr firstRow="1" bandRow="1">
                <a:tableStyleId>{5C22544A-7EE6-4342-B048-85BDC9FD1C3A}</a:tableStyleId>
              </a:tblPr>
              <a:tblGrid>
                <a:gridCol w="1644968">
                  <a:extLst>
                    <a:ext uri="{9D8B030D-6E8A-4147-A177-3AD203B41FA5}">
                      <a16:colId xmlns:a16="http://schemas.microsoft.com/office/drawing/2014/main" val="20000"/>
                    </a:ext>
                  </a:extLst>
                </a:gridCol>
                <a:gridCol w="1644968">
                  <a:extLst>
                    <a:ext uri="{9D8B030D-6E8A-4147-A177-3AD203B41FA5}">
                      <a16:colId xmlns:a16="http://schemas.microsoft.com/office/drawing/2014/main" val="20001"/>
                    </a:ext>
                  </a:extLst>
                </a:gridCol>
                <a:gridCol w="1644968">
                  <a:extLst>
                    <a:ext uri="{9D8B030D-6E8A-4147-A177-3AD203B41FA5}">
                      <a16:colId xmlns:a16="http://schemas.microsoft.com/office/drawing/2014/main" val="20002"/>
                    </a:ext>
                  </a:extLst>
                </a:gridCol>
                <a:gridCol w="1644968">
                  <a:extLst>
                    <a:ext uri="{9D8B030D-6E8A-4147-A177-3AD203B41FA5}">
                      <a16:colId xmlns:a16="http://schemas.microsoft.com/office/drawing/2014/main" val="20003"/>
                    </a:ext>
                  </a:extLst>
                </a:gridCol>
                <a:gridCol w="1644968">
                  <a:extLst>
                    <a:ext uri="{9D8B030D-6E8A-4147-A177-3AD203B41FA5}">
                      <a16:colId xmlns:a16="http://schemas.microsoft.com/office/drawing/2014/main" val="20004"/>
                    </a:ext>
                  </a:extLst>
                </a:gridCol>
              </a:tblGrid>
              <a:tr h="278130">
                <a:tc>
                  <a:txBody>
                    <a:bodyPr/>
                    <a:lstStyle/>
                    <a:p>
                      <a:r>
                        <a:rPr lang="en-US" sz="1400" dirty="0"/>
                        <a:t>Student Name</a:t>
                      </a:r>
                    </a:p>
                  </a:txBody>
                  <a:tcPr marL="71520" marR="71520" marT="34290" marB="34290"/>
                </a:tc>
                <a:tc>
                  <a:txBody>
                    <a:bodyPr/>
                    <a:lstStyle/>
                    <a:p>
                      <a:r>
                        <a:rPr lang="en-US" sz="1400" dirty="0"/>
                        <a:t>Addition</a:t>
                      </a:r>
                    </a:p>
                  </a:txBody>
                  <a:tcPr marL="71520" marR="71520" marT="34290" marB="34290"/>
                </a:tc>
                <a:tc>
                  <a:txBody>
                    <a:bodyPr/>
                    <a:lstStyle/>
                    <a:p>
                      <a:r>
                        <a:rPr lang="en-US" sz="1400" dirty="0"/>
                        <a:t>Subtraction</a:t>
                      </a:r>
                    </a:p>
                  </a:txBody>
                  <a:tcPr marL="71520" marR="71520" marT="34290" marB="34290"/>
                </a:tc>
                <a:tc>
                  <a:txBody>
                    <a:bodyPr/>
                    <a:lstStyle/>
                    <a:p>
                      <a:r>
                        <a:rPr lang="en-US" sz="1400" dirty="0"/>
                        <a:t>Multiplication</a:t>
                      </a:r>
                    </a:p>
                  </a:txBody>
                  <a:tcPr marL="71520" marR="71520" marT="34290" marB="34290"/>
                </a:tc>
                <a:tc>
                  <a:txBody>
                    <a:bodyPr/>
                    <a:lstStyle/>
                    <a:p>
                      <a:r>
                        <a:rPr lang="en-US" sz="1400" dirty="0"/>
                        <a:t>Division</a:t>
                      </a:r>
                    </a:p>
                  </a:txBody>
                  <a:tcPr marL="71520" marR="71520" marT="34290" marB="34290"/>
                </a:tc>
                <a:extLst>
                  <a:ext uri="{0D108BD9-81ED-4DB2-BD59-A6C34878D82A}">
                    <a16:rowId xmlns:a16="http://schemas.microsoft.com/office/drawing/2014/main" val="10000"/>
                  </a:ext>
                </a:extLst>
              </a:tr>
              <a:tr h="278130">
                <a:tc>
                  <a:txBody>
                    <a:bodyPr/>
                    <a:lstStyle/>
                    <a:p>
                      <a:r>
                        <a:rPr lang="en-US" sz="1400" dirty="0"/>
                        <a:t>Linda</a:t>
                      </a:r>
                    </a:p>
                  </a:txBody>
                  <a:tcPr marL="71520" marR="71520" marT="34290" marB="34290"/>
                </a:tc>
                <a:tc>
                  <a:txBody>
                    <a:bodyPr/>
                    <a:lstStyle/>
                    <a:p>
                      <a:r>
                        <a:rPr lang="en-US" sz="1400" dirty="0"/>
                        <a:t>45</a:t>
                      </a:r>
                    </a:p>
                  </a:txBody>
                  <a:tcPr marL="71520" marR="71520" marT="34290" marB="34290"/>
                </a:tc>
                <a:tc>
                  <a:txBody>
                    <a:bodyPr/>
                    <a:lstStyle/>
                    <a:p>
                      <a:r>
                        <a:rPr lang="en-US" sz="1400" dirty="0"/>
                        <a:t>32</a:t>
                      </a:r>
                    </a:p>
                  </a:txBody>
                  <a:tcPr marL="71520" marR="71520" marT="34290" marB="34290"/>
                </a:tc>
                <a:tc>
                  <a:txBody>
                    <a:bodyPr/>
                    <a:lstStyle/>
                    <a:p>
                      <a:r>
                        <a:rPr lang="en-US" sz="1400" dirty="0"/>
                        <a:t>10</a:t>
                      </a:r>
                    </a:p>
                  </a:txBody>
                  <a:tcPr marL="71520" marR="71520" marT="34290" marB="34290"/>
                </a:tc>
                <a:tc>
                  <a:txBody>
                    <a:bodyPr/>
                    <a:lstStyle/>
                    <a:p>
                      <a:r>
                        <a:rPr lang="en-US" sz="1400" dirty="0"/>
                        <a:t>5</a:t>
                      </a:r>
                    </a:p>
                  </a:txBody>
                  <a:tcPr marL="71520" marR="71520" marT="34290" marB="34290"/>
                </a:tc>
                <a:extLst>
                  <a:ext uri="{0D108BD9-81ED-4DB2-BD59-A6C34878D82A}">
                    <a16:rowId xmlns:a16="http://schemas.microsoft.com/office/drawing/2014/main" val="10001"/>
                  </a:ext>
                </a:extLst>
              </a:tr>
              <a:tr h="278130">
                <a:tc>
                  <a:txBody>
                    <a:bodyPr/>
                    <a:lstStyle/>
                    <a:p>
                      <a:r>
                        <a:rPr lang="en-US" sz="1400" dirty="0"/>
                        <a:t>Saleh</a:t>
                      </a:r>
                    </a:p>
                  </a:txBody>
                  <a:tcPr marL="71520" marR="71520" marT="34290" marB="34290"/>
                </a:tc>
                <a:tc>
                  <a:txBody>
                    <a:bodyPr/>
                    <a:lstStyle/>
                    <a:p>
                      <a:r>
                        <a:rPr lang="en-US" sz="1400" dirty="0"/>
                        <a:t>75</a:t>
                      </a:r>
                    </a:p>
                  </a:txBody>
                  <a:tcPr marL="71520" marR="71520" marT="34290" marB="34290"/>
                </a:tc>
                <a:tc>
                  <a:txBody>
                    <a:bodyPr/>
                    <a:lstStyle/>
                    <a:p>
                      <a:r>
                        <a:rPr lang="en-US" sz="1400" dirty="0"/>
                        <a:t>62</a:t>
                      </a:r>
                    </a:p>
                  </a:txBody>
                  <a:tcPr marL="71520" marR="71520" marT="34290" marB="34290"/>
                </a:tc>
                <a:tc>
                  <a:txBody>
                    <a:bodyPr/>
                    <a:lstStyle/>
                    <a:p>
                      <a:r>
                        <a:rPr lang="en-US" sz="1400" dirty="0"/>
                        <a:t>15</a:t>
                      </a:r>
                    </a:p>
                  </a:txBody>
                  <a:tcPr marL="71520" marR="71520" marT="34290" marB="34290"/>
                </a:tc>
                <a:tc>
                  <a:txBody>
                    <a:bodyPr/>
                    <a:lstStyle/>
                    <a:p>
                      <a:r>
                        <a:rPr lang="en-US" sz="1400" dirty="0"/>
                        <a:t>12</a:t>
                      </a:r>
                    </a:p>
                  </a:txBody>
                  <a:tcPr marL="71520" marR="71520" marT="34290" marB="34290"/>
                </a:tc>
                <a:extLst>
                  <a:ext uri="{0D108BD9-81ED-4DB2-BD59-A6C34878D82A}">
                    <a16:rowId xmlns:a16="http://schemas.microsoft.com/office/drawing/2014/main" val="10002"/>
                  </a:ext>
                </a:extLst>
              </a:tr>
              <a:tr h="278130">
                <a:tc>
                  <a:txBody>
                    <a:bodyPr/>
                    <a:lstStyle/>
                    <a:p>
                      <a:r>
                        <a:rPr lang="en-US" sz="1400" dirty="0"/>
                        <a:t>Isabel</a:t>
                      </a:r>
                    </a:p>
                  </a:txBody>
                  <a:tcPr marL="71520" marR="71520" marT="34290" marB="34290"/>
                </a:tc>
                <a:tc>
                  <a:txBody>
                    <a:bodyPr/>
                    <a:lstStyle/>
                    <a:p>
                      <a:r>
                        <a:rPr lang="en-US" sz="1400" dirty="0"/>
                        <a:t>90</a:t>
                      </a:r>
                    </a:p>
                  </a:txBody>
                  <a:tcPr marL="71520" marR="71520" marT="34290" marB="34290"/>
                </a:tc>
                <a:tc>
                  <a:txBody>
                    <a:bodyPr/>
                    <a:lstStyle/>
                    <a:p>
                      <a:r>
                        <a:rPr lang="en-US" sz="1400" dirty="0"/>
                        <a:t>85</a:t>
                      </a:r>
                    </a:p>
                  </a:txBody>
                  <a:tcPr marL="71520" marR="71520" marT="34290" marB="34290"/>
                </a:tc>
                <a:tc>
                  <a:txBody>
                    <a:bodyPr/>
                    <a:lstStyle/>
                    <a:p>
                      <a:r>
                        <a:rPr lang="en-US" sz="1400" dirty="0"/>
                        <a:t>40</a:t>
                      </a:r>
                    </a:p>
                  </a:txBody>
                  <a:tcPr marL="71520" marR="71520" marT="34290" marB="34290"/>
                </a:tc>
                <a:tc>
                  <a:txBody>
                    <a:bodyPr/>
                    <a:lstStyle/>
                    <a:p>
                      <a:r>
                        <a:rPr lang="en-US" sz="1400" dirty="0"/>
                        <a:t>33</a:t>
                      </a:r>
                    </a:p>
                  </a:txBody>
                  <a:tcPr marL="71520" marR="71520" marT="34290" marB="34290"/>
                </a:tc>
                <a:extLst>
                  <a:ext uri="{0D108BD9-81ED-4DB2-BD59-A6C34878D82A}">
                    <a16:rowId xmlns:a16="http://schemas.microsoft.com/office/drawing/2014/main" val="10003"/>
                  </a:ext>
                </a:extLst>
              </a:tr>
              <a:tr h="278130">
                <a:tc>
                  <a:txBody>
                    <a:bodyPr/>
                    <a:lstStyle/>
                    <a:p>
                      <a:r>
                        <a:rPr lang="en-US" sz="1400" dirty="0"/>
                        <a:t>John</a:t>
                      </a:r>
                    </a:p>
                  </a:txBody>
                  <a:tcPr marL="71520" marR="71520" marT="34290" marB="34290"/>
                </a:tc>
                <a:tc>
                  <a:txBody>
                    <a:bodyPr/>
                    <a:lstStyle/>
                    <a:p>
                      <a:r>
                        <a:rPr lang="en-US" sz="1400" dirty="0"/>
                        <a:t>82</a:t>
                      </a:r>
                    </a:p>
                  </a:txBody>
                  <a:tcPr marL="71520" marR="71520" marT="34290" marB="34290"/>
                </a:tc>
                <a:tc>
                  <a:txBody>
                    <a:bodyPr/>
                    <a:lstStyle/>
                    <a:p>
                      <a:r>
                        <a:rPr lang="en-US" sz="1400" dirty="0"/>
                        <a:t>54</a:t>
                      </a:r>
                    </a:p>
                  </a:txBody>
                  <a:tcPr marL="71520" marR="71520" marT="34290" marB="34290"/>
                </a:tc>
                <a:tc>
                  <a:txBody>
                    <a:bodyPr/>
                    <a:lstStyle/>
                    <a:p>
                      <a:r>
                        <a:rPr lang="en-US" sz="1400" dirty="0"/>
                        <a:t>15</a:t>
                      </a:r>
                    </a:p>
                  </a:txBody>
                  <a:tcPr marL="71520" marR="71520" marT="34290" marB="34290"/>
                </a:tc>
                <a:tc>
                  <a:txBody>
                    <a:bodyPr/>
                    <a:lstStyle/>
                    <a:p>
                      <a:r>
                        <a:rPr lang="en-US" sz="1400" dirty="0"/>
                        <a:t>8</a:t>
                      </a:r>
                    </a:p>
                  </a:txBody>
                  <a:tcPr marL="71520" marR="71520" marT="34290" marB="34290"/>
                </a:tc>
                <a:extLst>
                  <a:ext uri="{0D108BD9-81ED-4DB2-BD59-A6C34878D82A}">
                    <a16:rowId xmlns:a16="http://schemas.microsoft.com/office/drawing/2014/main" val="10004"/>
                  </a:ext>
                </a:extLst>
              </a:tr>
              <a:tr h="278130">
                <a:tc>
                  <a:txBody>
                    <a:bodyPr/>
                    <a:lstStyle/>
                    <a:p>
                      <a:r>
                        <a:rPr lang="en-US" sz="1400" dirty="0"/>
                        <a:t>Brad</a:t>
                      </a:r>
                    </a:p>
                  </a:txBody>
                  <a:tcPr marL="71520" marR="71520" marT="34290" marB="34290"/>
                </a:tc>
                <a:tc>
                  <a:txBody>
                    <a:bodyPr/>
                    <a:lstStyle/>
                    <a:p>
                      <a:r>
                        <a:rPr lang="en-US" sz="1400" dirty="0"/>
                        <a:t>78</a:t>
                      </a:r>
                    </a:p>
                  </a:txBody>
                  <a:tcPr marL="71520" marR="71520" marT="34290" marB="34290"/>
                </a:tc>
                <a:tc>
                  <a:txBody>
                    <a:bodyPr/>
                    <a:lstStyle/>
                    <a:p>
                      <a:r>
                        <a:rPr lang="en-US" sz="1400" dirty="0"/>
                        <a:t>80</a:t>
                      </a:r>
                    </a:p>
                  </a:txBody>
                  <a:tcPr marL="71520" marR="71520" marT="34290" marB="34290"/>
                </a:tc>
                <a:tc>
                  <a:txBody>
                    <a:bodyPr/>
                    <a:lstStyle/>
                    <a:p>
                      <a:r>
                        <a:rPr lang="en-US" sz="1400" dirty="0"/>
                        <a:t>22</a:t>
                      </a:r>
                    </a:p>
                  </a:txBody>
                  <a:tcPr marL="71520" marR="71520" marT="34290" marB="34290"/>
                </a:tc>
                <a:tc>
                  <a:txBody>
                    <a:bodyPr/>
                    <a:lstStyle/>
                    <a:p>
                      <a:r>
                        <a:rPr lang="en-US" sz="1400" dirty="0"/>
                        <a:t>18</a:t>
                      </a:r>
                    </a:p>
                  </a:txBody>
                  <a:tcPr marL="71520" marR="71520" marT="34290" marB="34290"/>
                </a:tc>
                <a:extLst>
                  <a:ext uri="{0D108BD9-81ED-4DB2-BD59-A6C34878D82A}">
                    <a16:rowId xmlns:a16="http://schemas.microsoft.com/office/drawing/2014/main" val="10005"/>
                  </a:ext>
                </a:extLst>
              </a:tr>
              <a:tr h="278130">
                <a:tc>
                  <a:txBody>
                    <a:bodyPr/>
                    <a:lstStyle/>
                    <a:p>
                      <a:r>
                        <a:rPr lang="en-US" sz="1400" dirty="0"/>
                        <a:t>Krystal</a:t>
                      </a:r>
                    </a:p>
                  </a:txBody>
                  <a:tcPr marL="71520" marR="71520" marT="34290" marB="34290"/>
                </a:tc>
                <a:tc>
                  <a:txBody>
                    <a:bodyPr/>
                    <a:lstStyle/>
                    <a:p>
                      <a:r>
                        <a:rPr lang="en-US" sz="1400" dirty="0"/>
                        <a:t>98</a:t>
                      </a:r>
                    </a:p>
                  </a:txBody>
                  <a:tcPr marL="71520" marR="71520" marT="34290" marB="34290"/>
                </a:tc>
                <a:tc>
                  <a:txBody>
                    <a:bodyPr/>
                    <a:lstStyle/>
                    <a:p>
                      <a:r>
                        <a:rPr lang="en-US" sz="1400" dirty="0"/>
                        <a:t>97</a:t>
                      </a:r>
                    </a:p>
                  </a:txBody>
                  <a:tcPr marL="71520" marR="71520" marT="34290" marB="34290"/>
                </a:tc>
                <a:tc>
                  <a:txBody>
                    <a:bodyPr/>
                    <a:lstStyle/>
                    <a:p>
                      <a:r>
                        <a:rPr lang="en-US" sz="1400" dirty="0"/>
                        <a:t>65</a:t>
                      </a:r>
                    </a:p>
                  </a:txBody>
                  <a:tcPr marL="71520" marR="71520" marT="34290" marB="34290"/>
                </a:tc>
                <a:tc>
                  <a:txBody>
                    <a:bodyPr/>
                    <a:lstStyle/>
                    <a:p>
                      <a:r>
                        <a:rPr lang="en-US" sz="1400" dirty="0"/>
                        <a:t>46</a:t>
                      </a:r>
                    </a:p>
                  </a:txBody>
                  <a:tcPr marL="71520" marR="71520" marT="34290" marB="34290"/>
                </a:tc>
                <a:extLst>
                  <a:ext uri="{0D108BD9-81ED-4DB2-BD59-A6C34878D82A}">
                    <a16:rowId xmlns:a16="http://schemas.microsoft.com/office/drawing/2014/main" val="10006"/>
                  </a:ext>
                </a:extLst>
              </a:tr>
              <a:tr h="278130">
                <a:tc>
                  <a:txBody>
                    <a:bodyPr/>
                    <a:lstStyle/>
                    <a:p>
                      <a:r>
                        <a:rPr lang="en-US" sz="1400" dirty="0"/>
                        <a:t>Riley</a:t>
                      </a:r>
                    </a:p>
                  </a:txBody>
                  <a:tcPr marL="71520" marR="71520" marT="34290" marB="34290"/>
                </a:tc>
                <a:tc>
                  <a:txBody>
                    <a:bodyPr/>
                    <a:lstStyle/>
                    <a:p>
                      <a:r>
                        <a:rPr lang="en-US" sz="1400" dirty="0"/>
                        <a:t>90</a:t>
                      </a:r>
                    </a:p>
                  </a:txBody>
                  <a:tcPr marL="71520" marR="71520" marT="34290" marB="34290"/>
                </a:tc>
                <a:tc>
                  <a:txBody>
                    <a:bodyPr/>
                    <a:lstStyle/>
                    <a:p>
                      <a:r>
                        <a:rPr lang="en-US" sz="1400" dirty="0"/>
                        <a:t>32</a:t>
                      </a:r>
                    </a:p>
                  </a:txBody>
                  <a:tcPr marL="71520" marR="71520" marT="34290" marB="34290"/>
                </a:tc>
                <a:tc>
                  <a:txBody>
                    <a:bodyPr/>
                    <a:lstStyle/>
                    <a:p>
                      <a:r>
                        <a:rPr lang="en-US" sz="1400" dirty="0"/>
                        <a:t>71</a:t>
                      </a:r>
                    </a:p>
                  </a:txBody>
                  <a:tcPr marL="71520" marR="71520" marT="34290" marB="34290"/>
                </a:tc>
                <a:tc>
                  <a:txBody>
                    <a:bodyPr/>
                    <a:lstStyle/>
                    <a:p>
                      <a:r>
                        <a:rPr lang="en-US" sz="1400" dirty="0"/>
                        <a:t>22</a:t>
                      </a:r>
                    </a:p>
                  </a:txBody>
                  <a:tcPr marL="71520" marR="71520" marT="34290" marB="34290"/>
                </a:tc>
                <a:extLst>
                  <a:ext uri="{0D108BD9-81ED-4DB2-BD59-A6C34878D82A}">
                    <a16:rowId xmlns:a16="http://schemas.microsoft.com/office/drawing/2014/main" val="10007"/>
                  </a:ext>
                </a:extLst>
              </a:tr>
              <a:tr h="278130">
                <a:tc>
                  <a:txBody>
                    <a:bodyPr/>
                    <a:lstStyle/>
                    <a:p>
                      <a:r>
                        <a:rPr lang="en-US" sz="1400" dirty="0"/>
                        <a:t>Kevin</a:t>
                      </a:r>
                    </a:p>
                  </a:txBody>
                  <a:tcPr marL="71520" marR="71520" marT="34290" marB="34290"/>
                </a:tc>
                <a:tc>
                  <a:txBody>
                    <a:bodyPr/>
                    <a:lstStyle/>
                    <a:p>
                      <a:r>
                        <a:rPr lang="en-US" sz="1400" dirty="0"/>
                        <a:t>59</a:t>
                      </a:r>
                    </a:p>
                  </a:txBody>
                  <a:tcPr marL="71520" marR="71520" marT="34290" marB="34290"/>
                </a:tc>
                <a:tc>
                  <a:txBody>
                    <a:bodyPr/>
                    <a:lstStyle/>
                    <a:p>
                      <a:r>
                        <a:rPr lang="en-US" sz="1400" dirty="0"/>
                        <a:t>58</a:t>
                      </a:r>
                    </a:p>
                  </a:txBody>
                  <a:tcPr marL="71520" marR="71520" marT="34290" marB="34290"/>
                </a:tc>
                <a:tc>
                  <a:txBody>
                    <a:bodyPr/>
                    <a:lstStyle/>
                    <a:p>
                      <a:r>
                        <a:rPr lang="en-US" sz="1400" dirty="0"/>
                        <a:t>26</a:t>
                      </a:r>
                    </a:p>
                  </a:txBody>
                  <a:tcPr marL="71520" marR="71520" marT="34290" marB="34290"/>
                </a:tc>
                <a:tc>
                  <a:txBody>
                    <a:bodyPr/>
                    <a:lstStyle/>
                    <a:p>
                      <a:r>
                        <a:rPr lang="en-US" sz="1400" dirty="0"/>
                        <a:t>21</a:t>
                      </a:r>
                    </a:p>
                  </a:txBody>
                  <a:tcPr marL="71520" marR="71520" marT="34290" marB="34290"/>
                </a:tc>
                <a:extLst>
                  <a:ext uri="{0D108BD9-81ED-4DB2-BD59-A6C34878D82A}">
                    <a16:rowId xmlns:a16="http://schemas.microsoft.com/office/drawing/2014/main" val="10008"/>
                  </a:ext>
                </a:extLst>
              </a:tr>
              <a:tr h="278130">
                <a:tc>
                  <a:txBody>
                    <a:bodyPr/>
                    <a:lstStyle/>
                    <a:p>
                      <a:r>
                        <a:rPr lang="en-US" sz="1400" dirty="0"/>
                        <a:t>Ethan</a:t>
                      </a:r>
                    </a:p>
                  </a:txBody>
                  <a:tcPr marL="71520" marR="71520" marT="34290" marB="34290"/>
                </a:tc>
                <a:tc>
                  <a:txBody>
                    <a:bodyPr/>
                    <a:lstStyle/>
                    <a:p>
                      <a:r>
                        <a:rPr lang="en-US" sz="1400" dirty="0"/>
                        <a:t>93</a:t>
                      </a:r>
                    </a:p>
                  </a:txBody>
                  <a:tcPr marL="71520" marR="71520" marT="34290" marB="34290"/>
                </a:tc>
                <a:tc>
                  <a:txBody>
                    <a:bodyPr/>
                    <a:lstStyle/>
                    <a:p>
                      <a:r>
                        <a:rPr lang="en-US" sz="1400" dirty="0"/>
                        <a:t>89</a:t>
                      </a:r>
                    </a:p>
                  </a:txBody>
                  <a:tcPr marL="71520" marR="71520" marT="34290" marB="34290"/>
                </a:tc>
                <a:tc>
                  <a:txBody>
                    <a:bodyPr/>
                    <a:lstStyle/>
                    <a:p>
                      <a:r>
                        <a:rPr lang="en-US" sz="1400" dirty="0"/>
                        <a:t>70</a:t>
                      </a:r>
                    </a:p>
                  </a:txBody>
                  <a:tcPr marL="71520" marR="71520" marT="34290" marB="34290"/>
                </a:tc>
                <a:tc>
                  <a:txBody>
                    <a:bodyPr/>
                    <a:lstStyle/>
                    <a:p>
                      <a:r>
                        <a:rPr lang="en-US" sz="1400" dirty="0"/>
                        <a:t>61</a:t>
                      </a:r>
                    </a:p>
                  </a:txBody>
                  <a:tcPr marL="71520" marR="71520" marT="34290" marB="34290"/>
                </a:tc>
                <a:extLst>
                  <a:ext uri="{0D108BD9-81ED-4DB2-BD59-A6C34878D82A}">
                    <a16:rowId xmlns:a16="http://schemas.microsoft.com/office/drawing/2014/main" val="10009"/>
                  </a:ext>
                </a:extLst>
              </a:tr>
              <a:tr h="278130">
                <a:tc>
                  <a:txBody>
                    <a:bodyPr/>
                    <a:lstStyle/>
                    <a:p>
                      <a:r>
                        <a:rPr lang="en-US" sz="1400" dirty="0"/>
                        <a:t>Jenna</a:t>
                      </a:r>
                    </a:p>
                  </a:txBody>
                  <a:tcPr marL="71520" marR="71520" marT="34290" marB="34290"/>
                </a:tc>
                <a:tc>
                  <a:txBody>
                    <a:bodyPr/>
                    <a:lstStyle/>
                    <a:p>
                      <a:r>
                        <a:rPr lang="en-US" sz="1400" dirty="0"/>
                        <a:t>21</a:t>
                      </a:r>
                    </a:p>
                  </a:txBody>
                  <a:tcPr marL="71520" marR="71520" marT="34290" marB="34290"/>
                </a:tc>
                <a:tc>
                  <a:txBody>
                    <a:bodyPr/>
                    <a:lstStyle/>
                    <a:p>
                      <a:r>
                        <a:rPr lang="en-US" sz="1400" dirty="0"/>
                        <a:t>18</a:t>
                      </a:r>
                    </a:p>
                  </a:txBody>
                  <a:tcPr marL="71520" marR="71520" marT="34290" marB="34290"/>
                </a:tc>
                <a:tc>
                  <a:txBody>
                    <a:bodyPr/>
                    <a:lstStyle/>
                    <a:p>
                      <a:r>
                        <a:rPr lang="en-US" sz="1400" dirty="0"/>
                        <a:t>3</a:t>
                      </a:r>
                    </a:p>
                  </a:txBody>
                  <a:tcPr marL="71520" marR="71520" marT="34290" marB="34290"/>
                </a:tc>
                <a:tc>
                  <a:txBody>
                    <a:bodyPr/>
                    <a:lstStyle/>
                    <a:p>
                      <a:r>
                        <a:rPr lang="en-US" sz="1400" dirty="0"/>
                        <a:t>2</a:t>
                      </a:r>
                    </a:p>
                  </a:txBody>
                  <a:tcPr marL="71520" marR="71520" marT="34290" marB="34290"/>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8BEA808-7422-468B-9C42-9C3777D1FA55}"/>
              </a:ext>
            </a:extLst>
          </p:cNvPr>
          <p:cNvSpPr>
            <a:spLocks noGrp="1"/>
          </p:cNvSpPr>
          <p:nvPr>
            <p:ph type="sldNum" sz="quarter" idx="10"/>
          </p:nvPr>
        </p:nvSpPr>
        <p:spPr/>
        <p:txBody>
          <a:bodyPr/>
          <a:lstStyle/>
          <a:p>
            <a:fld id="{3C235FB0-A6B8-5146-94DA-A726C203F0B8}" type="slidenum">
              <a:rPr lang="en-US" smtClean="0"/>
              <a:t>50</a:t>
            </a:fld>
            <a:endParaRPr lang="en-US" dirty="0"/>
          </a:p>
        </p:txBody>
      </p:sp>
      <p:sp>
        <p:nvSpPr>
          <p:cNvPr id="5" name="TextBox 4"/>
          <p:cNvSpPr txBox="1"/>
          <p:nvPr/>
        </p:nvSpPr>
        <p:spPr>
          <a:xfrm>
            <a:off x="687385" y="1872505"/>
            <a:ext cx="3618298" cy="507831"/>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a:ea typeface="+mn-ea"/>
                <a:cs typeface="+mn-cs"/>
              </a:rPr>
              <a:t>Math Fact Progress Monitoring (total correct)</a:t>
            </a:r>
          </a:p>
          <a:p>
            <a:pPr defTabSz="685800" fontAlgn="auto">
              <a:spcBef>
                <a:spcPts val="0"/>
              </a:spcBef>
              <a:spcAft>
                <a:spcPts val="0"/>
              </a:spcAft>
            </a:pPr>
            <a:r>
              <a:rPr lang="en-US" sz="1350" dirty="0">
                <a:solidFill>
                  <a:srgbClr val="000000"/>
                </a:solidFill>
                <a:latin typeface="Arial"/>
                <a:ea typeface="+mn-ea"/>
                <a:cs typeface="+mn-cs"/>
              </a:rPr>
              <a:t>100 facts per page; 1-minute timed test</a:t>
            </a:r>
          </a:p>
        </p:txBody>
      </p:sp>
    </p:spTree>
    <p:extLst>
      <p:ext uri="{BB962C8B-B14F-4D97-AF65-F5344CB8AC3E}">
        <p14:creationId xmlns:p14="http://schemas.microsoft.com/office/powerpoint/2010/main" val="412840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 Grade 6</a:t>
            </a:r>
          </a:p>
        </p:txBody>
      </p:sp>
      <p:sp>
        <p:nvSpPr>
          <p:cNvPr id="3" name="Content Placeholder 2"/>
          <p:cNvSpPr>
            <a:spLocks noGrp="1"/>
          </p:cNvSpPr>
          <p:nvPr>
            <p:ph idx="1"/>
          </p:nvPr>
        </p:nvSpPr>
        <p:spPr>
          <a:xfrm>
            <a:off x="687389" y="1739348"/>
            <a:ext cx="8224837" cy="4586651"/>
          </a:xfrm>
        </p:spPr>
        <p:txBody>
          <a:bodyPr/>
          <a:lstStyle/>
          <a:p>
            <a:r>
              <a:rPr lang="en-US" dirty="0"/>
              <a:t>AIMSWeb, BOY results on grade level</a:t>
            </a:r>
          </a:p>
        </p:txBody>
      </p:sp>
      <p:sp>
        <p:nvSpPr>
          <p:cNvPr id="5" name="Slide Number Placeholder 4">
            <a:extLst>
              <a:ext uri="{FF2B5EF4-FFF2-40B4-BE49-F238E27FC236}">
                <a16:creationId xmlns:a16="http://schemas.microsoft.com/office/drawing/2014/main" id="{E6C29208-56C3-4980-9F8F-E78FE44D5E7E}"/>
              </a:ext>
            </a:extLst>
          </p:cNvPr>
          <p:cNvSpPr>
            <a:spLocks noGrp="1"/>
          </p:cNvSpPr>
          <p:nvPr>
            <p:ph type="sldNum" sz="quarter" idx="10"/>
          </p:nvPr>
        </p:nvSpPr>
        <p:spPr/>
        <p:txBody>
          <a:bodyPr/>
          <a:lstStyle/>
          <a:p>
            <a:fld id="{3C235FB0-A6B8-5146-94DA-A726C203F0B8}" type="slidenum">
              <a:rPr lang="en-US" smtClean="0"/>
              <a:t>51</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620054866"/>
              </p:ext>
            </p:extLst>
          </p:nvPr>
        </p:nvGraphicFramePr>
        <p:xfrm>
          <a:off x="687389" y="2145192"/>
          <a:ext cx="7511496" cy="3101340"/>
        </p:xfrm>
        <a:graphic>
          <a:graphicData uri="http://schemas.openxmlformats.org/drawingml/2006/table">
            <a:tbl>
              <a:tblPr firstRow="1" bandRow="1">
                <a:tableStyleId>{5C22544A-7EE6-4342-B048-85BDC9FD1C3A}</a:tableStyleId>
              </a:tblPr>
              <a:tblGrid>
                <a:gridCol w="2503832">
                  <a:extLst>
                    <a:ext uri="{9D8B030D-6E8A-4147-A177-3AD203B41FA5}">
                      <a16:colId xmlns:a16="http://schemas.microsoft.com/office/drawing/2014/main" val="20000"/>
                    </a:ext>
                  </a:extLst>
                </a:gridCol>
                <a:gridCol w="2503832">
                  <a:extLst>
                    <a:ext uri="{9D8B030D-6E8A-4147-A177-3AD203B41FA5}">
                      <a16:colId xmlns:a16="http://schemas.microsoft.com/office/drawing/2014/main" val="20001"/>
                    </a:ext>
                  </a:extLst>
                </a:gridCol>
                <a:gridCol w="2503832">
                  <a:extLst>
                    <a:ext uri="{9D8B030D-6E8A-4147-A177-3AD203B41FA5}">
                      <a16:colId xmlns:a16="http://schemas.microsoft.com/office/drawing/2014/main" val="20002"/>
                    </a:ext>
                  </a:extLst>
                </a:gridCol>
              </a:tblGrid>
              <a:tr h="222885">
                <a:tc>
                  <a:txBody>
                    <a:bodyPr/>
                    <a:lstStyle/>
                    <a:p>
                      <a:r>
                        <a:rPr lang="en-US" sz="1400" dirty="0"/>
                        <a:t>Student Name</a:t>
                      </a:r>
                    </a:p>
                  </a:txBody>
                  <a:tcPr marL="68580" marR="68580" marT="34290" marB="34290"/>
                </a:tc>
                <a:tc>
                  <a:txBody>
                    <a:bodyPr/>
                    <a:lstStyle/>
                    <a:p>
                      <a:r>
                        <a:rPr lang="en-US" sz="1400" dirty="0"/>
                        <a:t>M-Comp—Raw Score</a:t>
                      </a:r>
                    </a:p>
                  </a:txBody>
                  <a:tcPr marL="68580" marR="68580" marT="34290" marB="34290"/>
                </a:tc>
                <a:tc>
                  <a:txBody>
                    <a:bodyPr/>
                    <a:lstStyle/>
                    <a:p>
                      <a:r>
                        <a:rPr lang="en-US" sz="1400" dirty="0"/>
                        <a:t>M-Comp</a:t>
                      </a:r>
                      <a:r>
                        <a:rPr lang="en-US" sz="1400" baseline="0" dirty="0"/>
                        <a:t>—Percentile</a:t>
                      </a:r>
                      <a:endParaRPr lang="en-US" sz="1400" dirty="0"/>
                    </a:p>
                  </a:txBody>
                  <a:tcPr marL="68580" marR="68580" marT="34290" marB="34290"/>
                </a:tc>
                <a:extLst>
                  <a:ext uri="{0D108BD9-81ED-4DB2-BD59-A6C34878D82A}">
                    <a16:rowId xmlns:a16="http://schemas.microsoft.com/office/drawing/2014/main" val="10000"/>
                  </a:ext>
                </a:extLst>
              </a:tr>
              <a:tr h="278130">
                <a:tc>
                  <a:txBody>
                    <a:bodyPr/>
                    <a:lstStyle/>
                    <a:p>
                      <a:r>
                        <a:rPr lang="en-US" sz="1400" dirty="0"/>
                        <a:t>Linda</a:t>
                      </a:r>
                    </a:p>
                  </a:txBody>
                  <a:tcPr marL="68580" marR="68580" marT="34290" marB="34290"/>
                </a:tc>
                <a:tc>
                  <a:txBody>
                    <a:bodyPr/>
                    <a:lstStyle/>
                    <a:p>
                      <a:r>
                        <a:rPr lang="en-US" sz="1400" dirty="0"/>
                        <a:t>5</a:t>
                      </a:r>
                    </a:p>
                  </a:txBody>
                  <a:tcPr marL="68580" marR="68580" marT="34290" marB="34290"/>
                </a:tc>
                <a:tc>
                  <a:txBody>
                    <a:bodyPr/>
                    <a:lstStyle/>
                    <a:p>
                      <a:r>
                        <a:rPr lang="en-US" sz="1400" dirty="0"/>
                        <a:t>11</a:t>
                      </a:r>
                      <a:r>
                        <a:rPr lang="en-US" sz="1400" baseline="0" dirty="0"/>
                        <a:t>th</a:t>
                      </a:r>
                      <a:r>
                        <a:rPr lang="en-US" sz="1400" dirty="0"/>
                        <a:t> </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Saleh</a:t>
                      </a:r>
                    </a:p>
                  </a:txBody>
                  <a:tcPr marL="68580" marR="68580" marT="34290" marB="34290"/>
                </a:tc>
                <a:tc>
                  <a:txBody>
                    <a:bodyPr/>
                    <a:lstStyle/>
                    <a:p>
                      <a:r>
                        <a:rPr lang="en-US" sz="1400" dirty="0"/>
                        <a:t>11</a:t>
                      </a:r>
                    </a:p>
                  </a:txBody>
                  <a:tcPr marL="68580" marR="68580" marT="34290" marB="34290"/>
                </a:tc>
                <a:tc>
                  <a:txBody>
                    <a:bodyPr/>
                    <a:lstStyle/>
                    <a:p>
                      <a:r>
                        <a:rPr lang="en-US" sz="1400" dirty="0"/>
                        <a:t>23</a:t>
                      </a:r>
                      <a:r>
                        <a:rPr lang="en-US" sz="1400" baseline="0" dirty="0"/>
                        <a:t>rd </a:t>
                      </a:r>
                      <a:endParaRPr lang="en-US" sz="1400" dirty="0"/>
                    </a:p>
                  </a:txBody>
                  <a:tcPr marL="68580" marR="68580" marT="34290" marB="34290"/>
                </a:tc>
                <a:extLst>
                  <a:ext uri="{0D108BD9-81ED-4DB2-BD59-A6C34878D82A}">
                    <a16:rowId xmlns:a16="http://schemas.microsoft.com/office/drawing/2014/main" val="10002"/>
                  </a:ext>
                </a:extLst>
              </a:tr>
              <a:tr h="278130">
                <a:tc>
                  <a:txBody>
                    <a:bodyPr/>
                    <a:lstStyle/>
                    <a:p>
                      <a:r>
                        <a:rPr lang="en-US" sz="1400" dirty="0"/>
                        <a:t>Isabel</a:t>
                      </a:r>
                    </a:p>
                  </a:txBody>
                  <a:tcPr marL="68580" marR="68580" marT="34290" marB="34290"/>
                </a:tc>
                <a:tc>
                  <a:txBody>
                    <a:bodyPr/>
                    <a:lstStyle/>
                    <a:p>
                      <a:r>
                        <a:rPr lang="en-US" sz="1400" dirty="0"/>
                        <a:t>19</a:t>
                      </a:r>
                    </a:p>
                  </a:txBody>
                  <a:tcPr marL="68580" marR="68580" marT="34290" marB="34290"/>
                </a:tc>
                <a:tc>
                  <a:txBody>
                    <a:bodyPr/>
                    <a:lstStyle/>
                    <a:p>
                      <a:r>
                        <a:rPr lang="en-US" sz="1400" dirty="0"/>
                        <a:t>50</a:t>
                      </a:r>
                      <a:r>
                        <a:rPr lang="en-US" sz="1400" baseline="0" dirty="0"/>
                        <a:t>th </a:t>
                      </a:r>
                    </a:p>
                  </a:txBody>
                  <a:tcPr marL="68580" marR="68580" marT="34290" marB="34290"/>
                </a:tc>
                <a:extLst>
                  <a:ext uri="{0D108BD9-81ED-4DB2-BD59-A6C34878D82A}">
                    <a16:rowId xmlns:a16="http://schemas.microsoft.com/office/drawing/2014/main" val="10003"/>
                  </a:ext>
                </a:extLst>
              </a:tr>
              <a:tr h="278130">
                <a:tc>
                  <a:txBody>
                    <a:bodyPr/>
                    <a:lstStyle/>
                    <a:p>
                      <a:r>
                        <a:rPr lang="en-US" sz="1400" dirty="0"/>
                        <a:t>John</a:t>
                      </a:r>
                    </a:p>
                  </a:txBody>
                  <a:tcPr marL="68580" marR="68580" marT="34290" marB="34290"/>
                </a:tc>
                <a:tc>
                  <a:txBody>
                    <a:bodyPr/>
                    <a:lstStyle/>
                    <a:p>
                      <a:r>
                        <a:rPr lang="en-US" sz="1400" dirty="0"/>
                        <a:t>5</a:t>
                      </a:r>
                    </a:p>
                  </a:txBody>
                  <a:tcPr marL="68580" marR="68580" marT="34290" marB="34290"/>
                </a:tc>
                <a:tc>
                  <a:txBody>
                    <a:bodyPr/>
                    <a:lstStyle/>
                    <a:p>
                      <a:r>
                        <a:rPr lang="en-US" sz="1400" dirty="0"/>
                        <a:t>11</a:t>
                      </a:r>
                      <a:r>
                        <a:rPr lang="en-US" sz="1400" baseline="0" dirty="0"/>
                        <a:t>th </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Brad</a:t>
                      </a:r>
                    </a:p>
                  </a:txBody>
                  <a:tcPr marL="68580" marR="68580" marT="34290" marB="34290"/>
                </a:tc>
                <a:tc>
                  <a:txBody>
                    <a:bodyPr/>
                    <a:lstStyle/>
                    <a:p>
                      <a:r>
                        <a:rPr lang="en-US" sz="1400" dirty="0"/>
                        <a:t>22</a:t>
                      </a:r>
                    </a:p>
                  </a:txBody>
                  <a:tcPr marL="68580" marR="68580" marT="34290" marB="34290"/>
                </a:tc>
                <a:tc>
                  <a:txBody>
                    <a:bodyPr/>
                    <a:lstStyle/>
                    <a:p>
                      <a:r>
                        <a:rPr lang="en-US" sz="1400" dirty="0"/>
                        <a:t>20</a:t>
                      </a:r>
                      <a:r>
                        <a:rPr lang="en-US" sz="1400" baseline="0" dirty="0"/>
                        <a:t>th </a:t>
                      </a:r>
                    </a:p>
                  </a:txBody>
                  <a:tcPr marL="68580" marR="68580" marT="34290" marB="34290"/>
                </a:tc>
                <a:extLst>
                  <a:ext uri="{0D108BD9-81ED-4DB2-BD59-A6C34878D82A}">
                    <a16:rowId xmlns:a16="http://schemas.microsoft.com/office/drawing/2014/main" val="10005"/>
                  </a:ext>
                </a:extLst>
              </a:tr>
              <a:tr h="278130">
                <a:tc>
                  <a:txBody>
                    <a:bodyPr/>
                    <a:lstStyle/>
                    <a:p>
                      <a:r>
                        <a:rPr lang="en-US" sz="1400" dirty="0"/>
                        <a:t>Krystal</a:t>
                      </a:r>
                    </a:p>
                  </a:txBody>
                  <a:tcPr marL="68580" marR="68580" marT="34290" marB="34290"/>
                </a:tc>
                <a:tc>
                  <a:txBody>
                    <a:bodyPr/>
                    <a:lstStyle/>
                    <a:p>
                      <a:r>
                        <a:rPr lang="en-US" sz="1400" dirty="0"/>
                        <a:t>30</a:t>
                      </a:r>
                    </a:p>
                  </a:txBody>
                  <a:tcPr marL="68580" marR="68580" marT="34290" marB="34290"/>
                </a:tc>
                <a:tc>
                  <a:txBody>
                    <a:bodyPr/>
                    <a:lstStyle/>
                    <a:p>
                      <a:r>
                        <a:rPr lang="en-US" sz="1400" dirty="0"/>
                        <a:t>73</a:t>
                      </a:r>
                      <a:r>
                        <a:rPr lang="en-US" sz="1400" baseline="0" dirty="0"/>
                        <a:t>rd </a:t>
                      </a:r>
                    </a:p>
                  </a:txBody>
                  <a:tcPr marL="68580" marR="68580" marT="34290" marB="34290"/>
                </a:tc>
                <a:extLst>
                  <a:ext uri="{0D108BD9-81ED-4DB2-BD59-A6C34878D82A}">
                    <a16:rowId xmlns:a16="http://schemas.microsoft.com/office/drawing/2014/main" val="10006"/>
                  </a:ext>
                </a:extLst>
              </a:tr>
              <a:tr h="278130">
                <a:tc>
                  <a:txBody>
                    <a:bodyPr/>
                    <a:lstStyle/>
                    <a:p>
                      <a:r>
                        <a:rPr lang="en-US" sz="1400" dirty="0"/>
                        <a:t>Riley</a:t>
                      </a:r>
                    </a:p>
                  </a:txBody>
                  <a:tcPr marL="68580" marR="68580" marT="34290" marB="34290"/>
                </a:tc>
                <a:tc>
                  <a:txBody>
                    <a:bodyPr/>
                    <a:lstStyle/>
                    <a:p>
                      <a:r>
                        <a:rPr lang="en-US" sz="1400" dirty="0"/>
                        <a:t>19</a:t>
                      </a:r>
                    </a:p>
                  </a:txBody>
                  <a:tcPr marL="68580" marR="68580" marT="34290" marB="34290"/>
                </a:tc>
                <a:tc>
                  <a:txBody>
                    <a:bodyPr/>
                    <a:lstStyle/>
                    <a:p>
                      <a:r>
                        <a:rPr lang="en-US" sz="1400" dirty="0"/>
                        <a:t>50</a:t>
                      </a:r>
                      <a:r>
                        <a:rPr lang="en-US" sz="1400" baseline="0" dirty="0"/>
                        <a:t>th </a:t>
                      </a:r>
                    </a:p>
                  </a:txBody>
                  <a:tcPr marL="68580" marR="68580" marT="34290" marB="34290"/>
                </a:tc>
                <a:extLst>
                  <a:ext uri="{0D108BD9-81ED-4DB2-BD59-A6C34878D82A}">
                    <a16:rowId xmlns:a16="http://schemas.microsoft.com/office/drawing/2014/main" val="10007"/>
                  </a:ext>
                </a:extLst>
              </a:tr>
              <a:tr h="278130">
                <a:tc>
                  <a:txBody>
                    <a:bodyPr/>
                    <a:lstStyle/>
                    <a:p>
                      <a:r>
                        <a:rPr lang="en-US" sz="1400" dirty="0"/>
                        <a:t>Kevin</a:t>
                      </a:r>
                    </a:p>
                  </a:txBody>
                  <a:tcPr marL="68580" marR="68580" marT="34290" marB="34290"/>
                </a:tc>
                <a:tc>
                  <a:txBody>
                    <a:bodyPr/>
                    <a:lstStyle/>
                    <a:p>
                      <a:r>
                        <a:rPr lang="en-US" sz="1400" dirty="0"/>
                        <a:t>12</a:t>
                      </a:r>
                    </a:p>
                  </a:txBody>
                  <a:tcPr marL="68580" marR="68580" marT="34290" marB="34290"/>
                </a:tc>
                <a:tc>
                  <a:txBody>
                    <a:bodyPr/>
                    <a:lstStyle/>
                    <a:p>
                      <a:r>
                        <a:rPr lang="en-US" sz="1400" dirty="0"/>
                        <a:t>25</a:t>
                      </a:r>
                      <a:r>
                        <a:rPr lang="en-US" sz="1400" baseline="0" dirty="0"/>
                        <a:t>th </a:t>
                      </a:r>
                    </a:p>
                  </a:txBody>
                  <a:tcPr marL="68580" marR="68580" marT="34290" marB="34290"/>
                </a:tc>
                <a:extLst>
                  <a:ext uri="{0D108BD9-81ED-4DB2-BD59-A6C34878D82A}">
                    <a16:rowId xmlns:a16="http://schemas.microsoft.com/office/drawing/2014/main" val="10008"/>
                  </a:ext>
                </a:extLst>
              </a:tr>
              <a:tr h="278130">
                <a:tc>
                  <a:txBody>
                    <a:bodyPr/>
                    <a:lstStyle/>
                    <a:p>
                      <a:r>
                        <a:rPr lang="en-US" sz="1400" dirty="0"/>
                        <a:t>Ethan</a:t>
                      </a:r>
                    </a:p>
                  </a:txBody>
                  <a:tcPr marL="68580" marR="68580" marT="34290" marB="34290"/>
                </a:tc>
                <a:tc>
                  <a:txBody>
                    <a:bodyPr/>
                    <a:lstStyle/>
                    <a:p>
                      <a:r>
                        <a:rPr lang="en-US" sz="1400" dirty="0"/>
                        <a:t>29</a:t>
                      </a:r>
                    </a:p>
                  </a:txBody>
                  <a:tcPr marL="68580" marR="68580" marT="34290" marB="34290"/>
                </a:tc>
                <a:tc>
                  <a:txBody>
                    <a:bodyPr/>
                    <a:lstStyle/>
                    <a:p>
                      <a:r>
                        <a:rPr lang="en-US" sz="1400" dirty="0"/>
                        <a:t>70</a:t>
                      </a:r>
                      <a:r>
                        <a:rPr lang="en-US" sz="1400" baseline="0" dirty="0"/>
                        <a:t>th </a:t>
                      </a:r>
                    </a:p>
                  </a:txBody>
                  <a:tcPr marL="68580" marR="68580" marT="34290" marB="34290"/>
                </a:tc>
                <a:extLst>
                  <a:ext uri="{0D108BD9-81ED-4DB2-BD59-A6C34878D82A}">
                    <a16:rowId xmlns:a16="http://schemas.microsoft.com/office/drawing/2014/main" val="10009"/>
                  </a:ext>
                </a:extLst>
              </a:tr>
              <a:tr h="278130">
                <a:tc>
                  <a:txBody>
                    <a:bodyPr/>
                    <a:lstStyle/>
                    <a:p>
                      <a:r>
                        <a:rPr lang="en-US" sz="1400" dirty="0"/>
                        <a:t>Jenna</a:t>
                      </a:r>
                    </a:p>
                  </a:txBody>
                  <a:tcPr marL="68580" marR="68580" marT="34290" marB="34290"/>
                </a:tc>
                <a:tc>
                  <a:txBody>
                    <a:bodyPr/>
                    <a:lstStyle/>
                    <a:p>
                      <a:r>
                        <a:rPr lang="en-US" sz="1400" dirty="0"/>
                        <a:t>0</a:t>
                      </a:r>
                    </a:p>
                  </a:txBody>
                  <a:tcPr marL="68580" marR="68580" marT="34290" marB="34290"/>
                </a:tc>
                <a:tc>
                  <a:txBody>
                    <a:bodyPr/>
                    <a:lstStyle/>
                    <a:p>
                      <a:r>
                        <a:rPr lang="en-US" sz="1400" dirty="0"/>
                        <a:t>0</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58742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B: Grade 7 </a:t>
            </a:r>
          </a:p>
        </p:txBody>
      </p:sp>
      <p:sp>
        <p:nvSpPr>
          <p:cNvPr id="3" name="Content Placeholder 2"/>
          <p:cNvSpPr>
            <a:spLocks noGrp="1"/>
          </p:cNvSpPr>
          <p:nvPr>
            <p:ph idx="1"/>
          </p:nvPr>
        </p:nvSpPr>
        <p:spPr/>
        <p:txBody>
          <a:bodyPr/>
          <a:lstStyle/>
          <a:p>
            <a:r>
              <a:rPr lang="en-US" dirty="0"/>
              <a:t>Math Fact Progress Monitoring (total correct)</a:t>
            </a:r>
          </a:p>
          <a:p>
            <a:r>
              <a:rPr lang="en-US" dirty="0"/>
              <a:t>100 facts per page; 1-minute timed test</a:t>
            </a:r>
          </a:p>
        </p:txBody>
      </p:sp>
      <p:sp>
        <p:nvSpPr>
          <p:cNvPr id="5" name="Slide Number Placeholder 4">
            <a:extLst>
              <a:ext uri="{FF2B5EF4-FFF2-40B4-BE49-F238E27FC236}">
                <a16:creationId xmlns:a16="http://schemas.microsoft.com/office/drawing/2014/main" id="{B7FD5BC2-1B2D-435A-A187-0D1771D10B61}"/>
              </a:ext>
            </a:extLst>
          </p:cNvPr>
          <p:cNvSpPr>
            <a:spLocks noGrp="1"/>
          </p:cNvSpPr>
          <p:nvPr>
            <p:ph type="sldNum" sz="quarter" idx="10"/>
          </p:nvPr>
        </p:nvSpPr>
        <p:spPr/>
        <p:txBody>
          <a:bodyPr/>
          <a:lstStyle/>
          <a:p>
            <a:fld id="{3C235FB0-A6B8-5146-94DA-A726C203F0B8}" type="slidenum">
              <a:rPr lang="en-US" smtClean="0"/>
              <a:t>52</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730963205"/>
              </p:ext>
            </p:extLst>
          </p:nvPr>
        </p:nvGraphicFramePr>
        <p:xfrm>
          <a:off x="628650" y="2544521"/>
          <a:ext cx="7886700" cy="310134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278130">
                <a:tc>
                  <a:txBody>
                    <a:bodyPr/>
                    <a:lstStyle/>
                    <a:p>
                      <a:r>
                        <a:rPr lang="en-US" sz="1400" dirty="0"/>
                        <a:t>Student Name</a:t>
                      </a:r>
                    </a:p>
                  </a:txBody>
                  <a:tcPr marL="68580" marR="68580" marT="34290" marB="34290"/>
                </a:tc>
                <a:tc>
                  <a:txBody>
                    <a:bodyPr/>
                    <a:lstStyle/>
                    <a:p>
                      <a:r>
                        <a:rPr lang="en-US" sz="1400" dirty="0"/>
                        <a:t>Addition</a:t>
                      </a:r>
                    </a:p>
                  </a:txBody>
                  <a:tcPr marL="68580" marR="68580" marT="34290" marB="34290"/>
                </a:tc>
                <a:tc>
                  <a:txBody>
                    <a:bodyPr/>
                    <a:lstStyle/>
                    <a:p>
                      <a:r>
                        <a:rPr lang="en-US" sz="1400" dirty="0"/>
                        <a:t>Subtraction</a:t>
                      </a:r>
                    </a:p>
                  </a:txBody>
                  <a:tcPr marL="68580" marR="68580" marT="34290" marB="34290"/>
                </a:tc>
                <a:tc>
                  <a:txBody>
                    <a:bodyPr/>
                    <a:lstStyle/>
                    <a:p>
                      <a:r>
                        <a:rPr lang="en-US" sz="1400" dirty="0"/>
                        <a:t>Multiplication</a:t>
                      </a:r>
                    </a:p>
                  </a:txBody>
                  <a:tcPr marL="68580" marR="68580" marT="34290" marB="34290"/>
                </a:tc>
                <a:tc>
                  <a:txBody>
                    <a:bodyPr/>
                    <a:lstStyle/>
                    <a:p>
                      <a:r>
                        <a:rPr lang="en-US" sz="1400" dirty="0"/>
                        <a:t>Division</a:t>
                      </a:r>
                    </a:p>
                  </a:txBody>
                  <a:tcPr marL="68580" marR="68580" marT="34290" marB="34290"/>
                </a:tc>
                <a:extLst>
                  <a:ext uri="{0D108BD9-81ED-4DB2-BD59-A6C34878D82A}">
                    <a16:rowId xmlns:a16="http://schemas.microsoft.com/office/drawing/2014/main" val="10000"/>
                  </a:ext>
                </a:extLst>
              </a:tr>
              <a:tr h="278130">
                <a:tc>
                  <a:txBody>
                    <a:bodyPr/>
                    <a:lstStyle/>
                    <a:p>
                      <a:r>
                        <a:rPr lang="en-US" sz="1400" dirty="0"/>
                        <a:t>Elaine</a:t>
                      </a:r>
                    </a:p>
                  </a:txBody>
                  <a:tcPr marL="68580" marR="68580" marT="34290" marB="34290"/>
                </a:tc>
                <a:tc>
                  <a:txBody>
                    <a:bodyPr/>
                    <a:lstStyle/>
                    <a:p>
                      <a:r>
                        <a:rPr lang="en-US" sz="1400" dirty="0"/>
                        <a:t>13</a:t>
                      </a:r>
                    </a:p>
                  </a:txBody>
                  <a:tcPr marL="68580" marR="68580" marT="34290" marB="34290"/>
                </a:tc>
                <a:tc>
                  <a:txBody>
                    <a:bodyPr/>
                    <a:lstStyle/>
                    <a:p>
                      <a:r>
                        <a:rPr lang="en-US" sz="1400" dirty="0"/>
                        <a:t>8</a:t>
                      </a:r>
                    </a:p>
                  </a:txBody>
                  <a:tcPr marL="68580" marR="68580" marT="34290" marB="34290"/>
                </a:tc>
                <a:tc>
                  <a:txBody>
                    <a:bodyPr/>
                    <a:lstStyle/>
                    <a:p>
                      <a:r>
                        <a:rPr lang="en-US" sz="1400" dirty="0"/>
                        <a:t>2</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Finn</a:t>
                      </a:r>
                    </a:p>
                  </a:txBody>
                  <a:tcPr marL="68580" marR="68580" marT="34290" marB="34290"/>
                </a:tc>
                <a:tc>
                  <a:txBody>
                    <a:bodyPr/>
                    <a:lstStyle/>
                    <a:p>
                      <a:r>
                        <a:rPr lang="en-US" sz="1400" dirty="0"/>
                        <a:t>92</a:t>
                      </a:r>
                    </a:p>
                  </a:txBody>
                  <a:tcPr marL="68580" marR="68580" marT="34290" marB="34290"/>
                </a:tc>
                <a:tc>
                  <a:txBody>
                    <a:bodyPr/>
                    <a:lstStyle/>
                    <a:p>
                      <a:r>
                        <a:rPr lang="en-US" sz="1400" dirty="0"/>
                        <a:t>89</a:t>
                      </a:r>
                    </a:p>
                  </a:txBody>
                  <a:tcPr marL="68580" marR="68580" marT="34290" marB="34290"/>
                </a:tc>
                <a:tc>
                  <a:txBody>
                    <a:bodyPr/>
                    <a:lstStyle/>
                    <a:p>
                      <a:r>
                        <a:rPr lang="en-US" sz="1400" dirty="0"/>
                        <a:t>40</a:t>
                      </a:r>
                    </a:p>
                  </a:txBody>
                  <a:tcPr marL="68580" marR="68580" marT="34290" marB="34290"/>
                </a:tc>
                <a:tc>
                  <a:txBody>
                    <a:bodyPr/>
                    <a:lstStyle/>
                    <a:p>
                      <a:r>
                        <a:rPr lang="en-US" sz="1400" dirty="0"/>
                        <a:t>32</a:t>
                      </a:r>
                    </a:p>
                  </a:txBody>
                  <a:tcPr marL="68580" marR="68580" marT="34290" marB="34290"/>
                </a:tc>
                <a:extLst>
                  <a:ext uri="{0D108BD9-81ED-4DB2-BD59-A6C34878D82A}">
                    <a16:rowId xmlns:a16="http://schemas.microsoft.com/office/drawing/2014/main" val="10002"/>
                  </a:ext>
                </a:extLst>
              </a:tr>
              <a:tr h="278130">
                <a:tc>
                  <a:txBody>
                    <a:bodyPr/>
                    <a:lstStyle/>
                    <a:p>
                      <a:r>
                        <a:rPr lang="en-US" sz="1400" dirty="0"/>
                        <a:t>Lindsey</a:t>
                      </a:r>
                    </a:p>
                  </a:txBody>
                  <a:tcPr marL="68580" marR="68580" marT="34290" marB="34290"/>
                </a:tc>
                <a:tc>
                  <a:txBody>
                    <a:bodyPr/>
                    <a:lstStyle/>
                    <a:p>
                      <a:r>
                        <a:rPr lang="en-US" sz="1400" dirty="0"/>
                        <a:t>87</a:t>
                      </a:r>
                    </a:p>
                  </a:txBody>
                  <a:tcPr marL="68580" marR="68580" marT="34290" marB="34290"/>
                </a:tc>
                <a:tc>
                  <a:txBody>
                    <a:bodyPr/>
                    <a:lstStyle/>
                    <a:p>
                      <a:r>
                        <a:rPr lang="en-US" sz="1400" dirty="0"/>
                        <a:t>75</a:t>
                      </a:r>
                    </a:p>
                  </a:txBody>
                  <a:tcPr marL="68580" marR="68580" marT="34290" marB="34290"/>
                </a:tc>
                <a:tc>
                  <a:txBody>
                    <a:bodyPr/>
                    <a:lstStyle/>
                    <a:p>
                      <a:r>
                        <a:rPr lang="en-US" sz="1400" dirty="0"/>
                        <a:t>48</a:t>
                      </a:r>
                    </a:p>
                  </a:txBody>
                  <a:tcPr marL="68580" marR="68580" marT="34290" marB="34290"/>
                </a:tc>
                <a:tc>
                  <a:txBody>
                    <a:bodyPr/>
                    <a:lstStyle/>
                    <a:p>
                      <a:r>
                        <a:rPr lang="en-US" sz="1400" dirty="0"/>
                        <a:t>36</a:t>
                      </a:r>
                    </a:p>
                  </a:txBody>
                  <a:tcPr marL="68580" marR="68580" marT="34290" marB="34290"/>
                </a:tc>
                <a:extLst>
                  <a:ext uri="{0D108BD9-81ED-4DB2-BD59-A6C34878D82A}">
                    <a16:rowId xmlns:a16="http://schemas.microsoft.com/office/drawing/2014/main" val="10003"/>
                  </a:ext>
                </a:extLst>
              </a:tr>
              <a:tr h="278130">
                <a:tc>
                  <a:txBody>
                    <a:bodyPr/>
                    <a:lstStyle/>
                    <a:p>
                      <a:r>
                        <a:rPr lang="en-US" sz="1400" dirty="0"/>
                        <a:t>Thomas</a:t>
                      </a:r>
                    </a:p>
                  </a:txBody>
                  <a:tcPr marL="68580" marR="68580" marT="34290" marB="34290"/>
                </a:tc>
                <a:tc>
                  <a:txBody>
                    <a:bodyPr/>
                    <a:lstStyle/>
                    <a:p>
                      <a:r>
                        <a:rPr lang="en-US" sz="1400" dirty="0"/>
                        <a:t>40</a:t>
                      </a:r>
                    </a:p>
                  </a:txBody>
                  <a:tcPr marL="68580" marR="68580" marT="34290" marB="34290"/>
                </a:tc>
                <a:tc>
                  <a:txBody>
                    <a:bodyPr/>
                    <a:lstStyle/>
                    <a:p>
                      <a:r>
                        <a:rPr lang="en-US" sz="1400" dirty="0"/>
                        <a:t>41</a:t>
                      </a:r>
                    </a:p>
                  </a:txBody>
                  <a:tcPr marL="68580" marR="68580" marT="34290" marB="34290"/>
                </a:tc>
                <a:tc>
                  <a:txBody>
                    <a:bodyPr/>
                    <a:lstStyle/>
                    <a:p>
                      <a:r>
                        <a:rPr lang="en-US" sz="1400" dirty="0"/>
                        <a:t>28</a:t>
                      </a:r>
                    </a:p>
                  </a:txBody>
                  <a:tcPr marL="68580" marR="68580" marT="34290" marB="34290"/>
                </a:tc>
                <a:tc>
                  <a:txBody>
                    <a:bodyPr/>
                    <a:lstStyle/>
                    <a:p>
                      <a:r>
                        <a:rPr lang="en-US" sz="1400" dirty="0"/>
                        <a:t>17</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Lauren</a:t>
                      </a:r>
                    </a:p>
                  </a:txBody>
                  <a:tcPr marL="68580" marR="68580" marT="34290" marB="34290"/>
                </a:tc>
                <a:tc>
                  <a:txBody>
                    <a:bodyPr/>
                    <a:lstStyle/>
                    <a:p>
                      <a:r>
                        <a:rPr lang="en-US" sz="1400" dirty="0"/>
                        <a:t>74</a:t>
                      </a:r>
                    </a:p>
                  </a:txBody>
                  <a:tcPr marL="68580" marR="68580" marT="34290" marB="34290"/>
                </a:tc>
                <a:tc>
                  <a:txBody>
                    <a:bodyPr/>
                    <a:lstStyle/>
                    <a:p>
                      <a:r>
                        <a:rPr lang="en-US" sz="1400" dirty="0"/>
                        <a:t>70</a:t>
                      </a:r>
                    </a:p>
                  </a:txBody>
                  <a:tcPr marL="68580" marR="68580" marT="34290" marB="34290"/>
                </a:tc>
                <a:tc>
                  <a:txBody>
                    <a:bodyPr/>
                    <a:lstStyle/>
                    <a:p>
                      <a:r>
                        <a:rPr lang="en-US" sz="1400" dirty="0"/>
                        <a:t>55</a:t>
                      </a:r>
                    </a:p>
                  </a:txBody>
                  <a:tcPr marL="68580" marR="68580" marT="34290" marB="34290"/>
                </a:tc>
                <a:tc>
                  <a:txBody>
                    <a:bodyPr/>
                    <a:lstStyle/>
                    <a:p>
                      <a:r>
                        <a:rPr lang="en-US" sz="1400" dirty="0"/>
                        <a:t>48</a:t>
                      </a:r>
                    </a:p>
                  </a:txBody>
                  <a:tcPr marL="68580" marR="68580" marT="34290" marB="34290"/>
                </a:tc>
                <a:extLst>
                  <a:ext uri="{0D108BD9-81ED-4DB2-BD59-A6C34878D82A}">
                    <a16:rowId xmlns:a16="http://schemas.microsoft.com/office/drawing/2014/main" val="10005"/>
                  </a:ext>
                </a:extLst>
              </a:tr>
              <a:tr h="278130">
                <a:tc>
                  <a:txBody>
                    <a:bodyPr/>
                    <a:lstStyle/>
                    <a:p>
                      <a:r>
                        <a:rPr lang="en-US" sz="1400" dirty="0"/>
                        <a:t>Robin</a:t>
                      </a:r>
                    </a:p>
                  </a:txBody>
                  <a:tcPr marL="68580" marR="68580" marT="34290" marB="34290"/>
                </a:tc>
                <a:tc>
                  <a:txBody>
                    <a:bodyPr/>
                    <a:lstStyle/>
                    <a:p>
                      <a:r>
                        <a:rPr lang="en-US" sz="1400" dirty="0"/>
                        <a:t>68</a:t>
                      </a:r>
                    </a:p>
                  </a:txBody>
                  <a:tcPr marL="68580" marR="68580" marT="34290" marB="34290"/>
                </a:tc>
                <a:tc>
                  <a:txBody>
                    <a:bodyPr/>
                    <a:lstStyle/>
                    <a:p>
                      <a:r>
                        <a:rPr lang="en-US" sz="1400" dirty="0"/>
                        <a:t>62</a:t>
                      </a:r>
                    </a:p>
                  </a:txBody>
                  <a:tcPr marL="68580" marR="68580" marT="34290" marB="34290"/>
                </a:tc>
                <a:tc>
                  <a:txBody>
                    <a:bodyPr/>
                    <a:lstStyle/>
                    <a:p>
                      <a:r>
                        <a:rPr lang="en-US" sz="1400" dirty="0"/>
                        <a:t>39</a:t>
                      </a:r>
                    </a:p>
                  </a:txBody>
                  <a:tcPr marL="68580" marR="68580" marT="34290" marB="34290"/>
                </a:tc>
                <a:tc>
                  <a:txBody>
                    <a:bodyPr/>
                    <a:lstStyle/>
                    <a:p>
                      <a:r>
                        <a:rPr lang="en-US" sz="1400" dirty="0"/>
                        <a:t>23</a:t>
                      </a:r>
                    </a:p>
                  </a:txBody>
                  <a:tcPr marL="68580" marR="68580" marT="34290" marB="34290"/>
                </a:tc>
                <a:extLst>
                  <a:ext uri="{0D108BD9-81ED-4DB2-BD59-A6C34878D82A}">
                    <a16:rowId xmlns:a16="http://schemas.microsoft.com/office/drawing/2014/main" val="10006"/>
                  </a:ext>
                </a:extLst>
              </a:tr>
              <a:tr h="278130">
                <a:tc>
                  <a:txBody>
                    <a:bodyPr/>
                    <a:lstStyle/>
                    <a:p>
                      <a:r>
                        <a:rPr lang="en-US" sz="1400" dirty="0"/>
                        <a:t>Jackson</a:t>
                      </a:r>
                    </a:p>
                  </a:txBody>
                  <a:tcPr marL="68580" marR="68580" marT="34290" marB="34290"/>
                </a:tc>
                <a:tc>
                  <a:txBody>
                    <a:bodyPr/>
                    <a:lstStyle/>
                    <a:p>
                      <a:r>
                        <a:rPr lang="en-US" sz="1400" dirty="0"/>
                        <a:t>100</a:t>
                      </a:r>
                    </a:p>
                  </a:txBody>
                  <a:tcPr marL="68580" marR="68580" marT="34290" marB="34290"/>
                </a:tc>
                <a:tc>
                  <a:txBody>
                    <a:bodyPr/>
                    <a:lstStyle/>
                    <a:p>
                      <a:r>
                        <a:rPr lang="en-US" sz="1400" dirty="0"/>
                        <a:t>98</a:t>
                      </a:r>
                    </a:p>
                  </a:txBody>
                  <a:tcPr marL="68580" marR="68580" marT="34290" marB="34290"/>
                </a:tc>
                <a:tc>
                  <a:txBody>
                    <a:bodyPr/>
                    <a:lstStyle/>
                    <a:p>
                      <a:r>
                        <a:rPr lang="en-US" sz="1400" dirty="0"/>
                        <a:t>71</a:t>
                      </a:r>
                    </a:p>
                  </a:txBody>
                  <a:tcPr marL="68580" marR="68580" marT="34290" marB="34290"/>
                </a:tc>
                <a:tc>
                  <a:txBody>
                    <a:bodyPr/>
                    <a:lstStyle/>
                    <a:p>
                      <a:r>
                        <a:rPr lang="en-US" sz="1400" dirty="0"/>
                        <a:t>54</a:t>
                      </a:r>
                    </a:p>
                  </a:txBody>
                  <a:tcPr marL="68580" marR="68580" marT="34290" marB="34290"/>
                </a:tc>
                <a:extLst>
                  <a:ext uri="{0D108BD9-81ED-4DB2-BD59-A6C34878D82A}">
                    <a16:rowId xmlns:a16="http://schemas.microsoft.com/office/drawing/2014/main" val="10007"/>
                  </a:ext>
                </a:extLst>
              </a:tr>
              <a:tr h="278130">
                <a:tc>
                  <a:txBody>
                    <a:bodyPr/>
                    <a:lstStyle/>
                    <a:p>
                      <a:r>
                        <a:rPr lang="en-US" sz="1400" dirty="0"/>
                        <a:t>Payton</a:t>
                      </a:r>
                    </a:p>
                  </a:txBody>
                  <a:tcPr marL="68580" marR="68580" marT="34290" marB="34290"/>
                </a:tc>
                <a:tc>
                  <a:txBody>
                    <a:bodyPr/>
                    <a:lstStyle/>
                    <a:p>
                      <a:r>
                        <a:rPr lang="en-US" sz="1400" dirty="0"/>
                        <a:t>43</a:t>
                      </a:r>
                    </a:p>
                  </a:txBody>
                  <a:tcPr marL="68580" marR="68580" marT="34290" marB="34290"/>
                </a:tc>
                <a:tc>
                  <a:txBody>
                    <a:bodyPr/>
                    <a:lstStyle/>
                    <a:p>
                      <a:r>
                        <a:rPr lang="en-US" sz="1400" dirty="0"/>
                        <a:t>52</a:t>
                      </a:r>
                    </a:p>
                  </a:txBody>
                  <a:tcPr marL="68580" marR="68580" marT="34290" marB="34290"/>
                </a:tc>
                <a:tc>
                  <a:txBody>
                    <a:bodyPr/>
                    <a:lstStyle/>
                    <a:p>
                      <a:r>
                        <a:rPr lang="en-US" sz="1400" dirty="0"/>
                        <a:t>29</a:t>
                      </a:r>
                    </a:p>
                  </a:txBody>
                  <a:tcPr marL="68580" marR="68580" marT="34290" marB="34290"/>
                </a:tc>
                <a:tc>
                  <a:txBody>
                    <a:bodyPr/>
                    <a:lstStyle/>
                    <a:p>
                      <a:r>
                        <a:rPr lang="en-US" sz="1400" dirty="0"/>
                        <a:t>12</a:t>
                      </a:r>
                    </a:p>
                  </a:txBody>
                  <a:tcPr marL="68580" marR="68580" marT="34290" marB="34290"/>
                </a:tc>
                <a:extLst>
                  <a:ext uri="{0D108BD9-81ED-4DB2-BD59-A6C34878D82A}">
                    <a16:rowId xmlns:a16="http://schemas.microsoft.com/office/drawing/2014/main" val="10008"/>
                  </a:ext>
                </a:extLst>
              </a:tr>
              <a:tr h="278130">
                <a:tc>
                  <a:txBody>
                    <a:bodyPr/>
                    <a:lstStyle/>
                    <a:p>
                      <a:r>
                        <a:rPr lang="en-US" sz="1400" dirty="0"/>
                        <a:t>Misty</a:t>
                      </a:r>
                    </a:p>
                  </a:txBody>
                  <a:tcPr marL="68580" marR="68580" marT="34290" marB="34290"/>
                </a:tc>
                <a:tc>
                  <a:txBody>
                    <a:bodyPr/>
                    <a:lstStyle/>
                    <a:p>
                      <a:r>
                        <a:rPr lang="en-US" sz="1400" dirty="0"/>
                        <a:t>89</a:t>
                      </a:r>
                    </a:p>
                  </a:txBody>
                  <a:tcPr marL="68580" marR="68580" marT="34290" marB="34290"/>
                </a:tc>
                <a:tc>
                  <a:txBody>
                    <a:bodyPr/>
                    <a:lstStyle/>
                    <a:p>
                      <a:r>
                        <a:rPr lang="en-US" sz="1400" dirty="0"/>
                        <a:t>76</a:t>
                      </a:r>
                    </a:p>
                  </a:txBody>
                  <a:tcPr marL="68580" marR="68580" marT="34290" marB="34290"/>
                </a:tc>
                <a:tc>
                  <a:txBody>
                    <a:bodyPr/>
                    <a:lstStyle/>
                    <a:p>
                      <a:r>
                        <a:rPr lang="en-US" sz="1400" dirty="0"/>
                        <a:t>50</a:t>
                      </a:r>
                    </a:p>
                  </a:txBody>
                  <a:tcPr marL="68580" marR="68580" marT="34290" marB="34290"/>
                </a:tc>
                <a:tc>
                  <a:txBody>
                    <a:bodyPr/>
                    <a:lstStyle/>
                    <a:p>
                      <a:r>
                        <a:rPr lang="en-US" sz="1400" dirty="0"/>
                        <a:t>48</a:t>
                      </a:r>
                    </a:p>
                  </a:txBody>
                  <a:tcPr marL="68580" marR="68580" marT="34290" marB="34290"/>
                </a:tc>
                <a:extLst>
                  <a:ext uri="{0D108BD9-81ED-4DB2-BD59-A6C34878D82A}">
                    <a16:rowId xmlns:a16="http://schemas.microsoft.com/office/drawing/2014/main" val="10009"/>
                  </a:ext>
                </a:extLst>
              </a:tr>
              <a:tr h="278130">
                <a:tc>
                  <a:txBody>
                    <a:bodyPr/>
                    <a:lstStyle/>
                    <a:p>
                      <a:r>
                        <a:rPr lang="en-US" sz="1400" dirty="0"/>
                        <a:t>Ben</a:t>
                      </a:r>
                    </a:p>
                  </a:txBody>
                  <a:tcPr marL="68580" marR="68580" marT="34290" marB="34290"/>
                </a:tc>
                <a:tc>
                  <a:txBody>
                    <a:bodyPr/>
                    <a:lstStyle/>
                    <a:p>
                      <a:r>
                        <a:rPr lang="en-US" sz="1400" dirty="0"/>
                        <a:t>92</a:t>
                      </a:r>
                    </a:p>
                  </a:txBody>
                  <a:tcPr marL="68580" marR="68580" marT="34290" marB="34290"/>
                </a:tc>
                <a:tc>
                  <a:txBody>
                    <a:bodyPr/>
                    <a:lstStyle/>
                    <a:p>
                      <a:r>
                        <a:rPr lang="en-US" sz="1400" dirty="0"/>
                        <a:t>87</a:t>
                      </a:r>
                    </a:p>
                  </a:txBody>
                  <a:tcPr marL="68580" marR="68580" marT="34290" marB="34290"/>
                </a:tc>
                <a:tc>
                  <a:txBody>
                    <a:bodyPr/>
                    <a:lstStyle/>
                    <a:p>
                      <a:r>
                        <a:rPr lang="en-US" sz="1400" dirty="0"/>
                        <a:t>51</a:t>
                      </a:r>
                    </a:p>
                  </a:txBody>
                  <a:tcPr marL="68580" marR="68580" marT="34290" marB="34290"/>
                </a:tc>
                <a:tc>
                  <a:txBody>
                    <a:bodyPr/>
                    <a:lstStyle/>
                    <a:p>
                      <a:r>
                        <a:rPr lang="en-US" sz="1400" dirty="0"/>
                        <a:t>50</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85113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B: Grade 7 </a:t>
            </a:r>
          </a:p>
        </p:txBody>
      </p:sp>
      <p:sp>
        <p:nvSpPr>
          <p:cNvPr id="3" name="Content Placeholder 2"/>
          <p:cNvSpPr>
            <a:spLocks noGrp="1"/>
          </p:cNvSpPr>
          <p:nvPr>
            <p:ph idx="1"/>
          </p:nvPr>
        </p:nvSpPr>
        <p:spPr>
          <a:xfrm>
            <a:off x="687389" y="1898374"/>
            <a:ext cx="8224837" cy="4427625"/>
          </a:xfrm>
        </p:spPr>
        <p:txBody>
          <a:bodyPr/>
          <a:lstStyle/>
          <a:p>
            <a:r>
              <a:rPr lang="en-US" dirty="0"/>
              <a:t>AIMSWeb, BOY results on grade level</a:t>
            </a:r>
          </a:p>
          <a:p>
            <a:endParaRPr lang="en-US" dirty="0"/>
          </a:p>
        </p:txBody>
      </p:sp>
      <p:sp>
        <p:nvSpPr>
          <p:cNvPr id="5" name="Slide Number Placeholder 4">
            <a:extLst>
              <a:ext uri="{FF2B5EF4-FFF2-40B4-BE49-F238E27FC236}">
                <a16:creationId xmlns:a16="http://schemas.microsoft.com/office/drawing/2014/main" id="{E45C4A63-0E2E-4066-BDB5-28F5F4F7CDF5}"/>
              </a:ext>
            </a:extLst>
          </p:cNvPr>
          <p:cNvSpPr>
            <a:spLocks noGrp="1"/>
          </p:cNvSpPr>
          <p:nvPr>
            <p:ph type="sldNum" sz="quarter" idx="10"/>
          </p:nvPr>
        </p:nvSpPr>
        <p:spPr/>
        <p:txBody>
          <a:bodyPr/>
          <a:lstStyle/>
          <a:p>
            <a:fld id="{3C235FB0-A6B8-5146-94DA-A726C203F0B8}" type="slidenum">
              <a:rPr lang="en-US" smtClean="0"/>
              <a:t>53</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16267254"/>
              </p:ext>
            </p:extLst>
          </p:nvPr>
        </p:nvGraphicFramePr>
        <p:xfrm>
          <a:off x="887067" y="2346505"/>
          <a:ext cx="6865454" cy="3196590"/>
        </p:xfrm>
        <a:graphic>
          <a:graphicData uri="http://schemas.openxmlformats.org/drawingml/2006/table">
            <a:tbl>
              <a:tblPr firstRow="1" bandRow="1">
                <a:tableStyleId>{5C22544A-7EE6-4342-B048-85BDC9FD1C3A}</a:tableStyleId>
              </a:tblPr>
              <a:tblGrid>
                <a:gridCol w="2288485">
                  <a:extLst>
                    <a:ext uri="{9D8B030D-6E8A-4147-A177-3AD203B41FA5}">
                      <a16:colId xmlns:a16="http://schemas.microsoft.com/office/drawing/2014/main" val="20000"/>
                    </a:ext>
                  </a:extLst>
                </a:gridCol>
                <a:gridCol w="2281031">
                  <a:extLst>
                    <a:ext uri="{9D8B030D-6E8A-4147-A177-3AD203B41FA5}">
                      <a16:colId xmlns:a16="http://schemas.microsoft.com/office/drawing/2014/main" val="20001"/>
                    </a:ext>
                  </a:extLst>
                </a:gridCol>
                <a:gridCol w="2295938">
                  <a:extLst>
                    <a:ext uri="{9D8B030D-6E8A-4147-A177-3AD203B41FA5}">
                      <a16:colId xmlns:a16="http://schemas.microsoft.com/office/drawing/2014/main" val="20002"/>
                    </a:ext>
                  </a:extLst>
                </a:gridCol>
              </a:tblGrid>
              <a:tr h="377190">
                <a:tc>
                  <a:txBody>
                    <a:bodyPr/>
                    <a:lstStyle/>
                    <a:p>
                      <a:r>
                        <a:rPr lang="en-US" sz="1400" dirty="0"/>
                        <a:t>Student Name</a:t>
                      </a:r>
                    </a:p>
                  </a:txBody>
                  <a:tcPr marL="68580" marR="68580" marT="34290" marB="3429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M-Comp—Raw Score</a:t>
                      </a:r>
                    </a:p>
                  </a:txBody>
                  <a:tcPr marL="68580" marR="68580" marT="34290" marB="3429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M-Comp</a:t>
                      </a:r>
                      <a:r>
                        <a:rPr lang="en-US" sz="1400" baseline="0" dirty="0"/>
                        <a:t>—Percentile</a:t>
                      </a:r>
                      <a:endParaRPr lang="en-US" sz="1400" dirty="0"/>
                    </a:p>
                  </a:txBody>
                  <a:tcPr marL="68580" marR="68580" marT="34290" marB="34290" anchor="b"/>
                </a:tc>
                <a:extLst>
                  <a:ext uri="{0D108BD9-81ED-4DB2-BD59-A6C34878D82A}">
                    <a16:rowId xmlns:a16="http://schemas.microsoft.com/office/drawing/2014/main" val="10000"/>
                  </a:ext>
                </a:extLst>
              </a:tr>
              <a:tr h="278130">
                <a:tc>
                  <a:txBody>
                    <a:bodyPr/>
                    <a:lstStyle/>
                    <a:p>
                      <a:r>
                        <a:rPr lang="en-US" sz="1400" dirty="0"/>
                        <a:t>Elaine</a:t>
                      </a:r>
                    </a:p>
                  </a:txBody>
                  <a:tcPr marL="68580" marR="68580" marT="34290" marB="34290"/>
                </a:tc>
                <a:tc>
                  <a:txBody>
                    <a:bodyPr/>
                    <a:lstStyle/>
                    <a:p>
                      <a:r>
                        <a:rPr lang="en-US" sz="1400" dirty="0"/>
                        <a:t>1</a:t>
                      </a:r>
                    </a:p>
                  </a:txBody>
                  <a:tcPr marL="68580" marR="68580" marT="34290" marB="34290"/>
                </a:tc>
                <a:tc>
                  <a:txBody>
                    <a:bodyPr/>
                    <a:lstStyle/>
                    <a:p>
                      <a:r>
                        <a:rPr lang="en-US" sz="1400" dirty="0"/>
                        <a:t>1st</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Finn</a:t>
                      </a:r>
                    </a:p>
                  </a:txBody>
                  <a:tcPr marL="68580" marR="68580" marT="34290" marB="34290"/>
                </a:tc>
                <a:tc>
                  <a:txBody>
                    <a:bodyPr/>
                    <a:lstStyle/>
                    <a:p>
                      <a:r>
                        <a:rPr lang="en-US" sz="1400" dirty="0"/>
                        <a:t>12</a:t>
                      </a:r>
                    </a:p>
                  </a:txBody>
                  <a:tcPr marL="68580" marR="68580" marT="34290" marB="34290"/>
                </a:tc>
                <a:tc>
                  <a:txBody>
                    <a:bodyPr/>
                    <a:lstStyle/>
                    <a:p>
                      <a:r>
                        <a:rPr lang="en-US" sz="1400" dirty="0"/>
                        <a:t>27</a:t>
                      </a:r>
                      <a:r>
                        <a:rPr lang="en-US" sz="1400" baseline="0" dirty="0"/>
                        <a:t>th</a:t>
                      </a:r>
                      <a:r>
                        <a:rPr lang="en-US" sz="1400" dirty="0"/>
                        <a:t> </a:t>
                      </a:r>
                    </a:p>
                  </a:txBody>
                  <a:tcPr marL="68580" marR="68580" marT="34290" marB="34290"/>
                </a:tc>
                <a:extLst>
                  <a:ext uri="{0D108BD9-81ED-4DB2-BD59-A6C34878D82A}">
                    <a16:rowId xmlns:a16="http://schemas.microsoft.com/office/drawing/2014/main" val="10002"/>
                  </a:ext>
                </a:extLst>
              </a:tr>
              <a:tr h="278130">
                <a:tc>
                  <a:txBody>
                    <a:bodyPr/>
                    <a:lstStyle/>
                    <a:p>
                      <a:r>
                        <a:rPr lang="en-US" sz="1400" dirty="0"/>
                        <a:t>Lindsey</a:t>
                      </a:r>
                    </a:p>
                  </a:txBody>
                  <a:tcPr marL="68580" marR="68580" marT="34290" marB="34290"/>
                </a:tc>
                <a:tc>
                  <a:txBody>
                    <a:bodyPr/>
                    <a:lstStyle/>
                    <a:p>
                      <a:r>
                        <a:rPr lang="en-US" sz="1400" dirty="0"/>
                        <a:t>12</a:t>
                      </a:r>
                    </a:p>
                  </a:txBody>
                  <a:tcPr marL="68580" marR="68580" marT="34290" marB="34290"/>
                </a:tc>
                <a:tc>
                  <a:txBody>
                    <a:bodyPr/>
                    <a:lstStyle/>
                    <a:p>
                      <a:r>
                        <a:rPr lang="en-US" sz="1400" dirty="0"/>
                        <a:t>27</a:t>
                      </a:r>
                      <a:r>
                        <a:rPr lang="en-US" sz="1400" baseline="0" dirty="0"/>
                        <a:t>th </a:t>
                      </a:r>
                    </a:p>
                  </a:txBody>
                  <a:tcPr marL="68580" marR="68580" marT="34290" marB="34290"/>
                </a:tc>
                <a:extLst>
                  <a:ext uri="{0D108BD9-81ED-4DB2-BD59-A6C34878D82A}">
                    <a16:rowId xmlns:a16="http://schemas.microsoft.com/office/drawing/2014/main" val="10003"/>
                  </a:ext>
                </a:extLst>
              </a:tr>
              <a:tr h="278130">
                <a:tc>
                  <a:txBody>
                    <a:bodyPr/>
                    <a:lstStyle/>
                    <a:p>
                      <a:r>
                        <a:rPr lang="en-US" sz="1400" dirty="0"/>
                        <a:t>Thomas</a:t>
                      </a:r>
                    </a:p>
                  </a:txBody>
                  <a:tcPr marL="68580" marR="68580" marT="34290" marB="34290"/>
                </a:tc>
                <a:tc>
                  <a:txBody>
                    <a:bodyPr/>
                    <a:lstStyle/>
                    <a:p>
                      <a:r>
                        <a:rPr lang="en-US" sz="1400" dirty="0"/>
                        <a:t>8</a:t>
                      </a:r>
                    </a:p>
                  </a:txBody>
                  <a:tcPr marL="68580" marR="68580" marT="34290" marB="34290"/>
                </a:tc>
                <a:tc>
                  <a:txBody>
                    <a:bodyPr/>
                    <a:lstStyle/>
                    <a:p>
                      <a:r>
                        <a:rPr lang="en-US" sz="1400" dirty="0"/>
                        <a:t>20</a:t>
                      </a:r>
                      <a:r>
                        <a:rPr lang="en-US" sz="1400" baseline="0" dirty="0"/>
                        <a:t>th </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Lauren</a:t>
                      </a:r>
                    </a:p>
                  </a:txBody>
                  <a:tcPr marL="68580" marR="68580" marT="34290" marB="34290"/>
                </a:tc>
                <a:tc>
                  <a:txBody>
                    <a:bodyPr/>
                    <a:lstStyle/>
                    <a:p>
                      <a:r>
                        <a:rPr lang="en-US" sz="1400" dirty="0"/>
                        <a:t>10</a:t>
                      </a:r>
                    </a:p>
                  </a:txBody>
                  <a:tcPr marL="68580" marR="68580" marT="34290" marB="34290"/>
                </a:tc>
                <a:tc>
                  <a:txBody>
                    <a:bodyPr/>
                    <a:lstStyle/>
                    <a:p>
                      <a:r>
                        <a:rPr lang="en-US" sz="1400" dirty="0"/>
                        <a:t>25</a:t>
                      </a:r>
                      <a:r>
                        <a:rPr lang="en-US" sz="1400" baseline="0" dirty="0"/>
                        <a:t>th </a:t>
                      </a:r>
                    </a:p>
                  </a:txBody>
                  <a:tcPr marL="68580" marR="68580" marT="34290" marB="34290"/>
                </a:tc>
                <a:extLst>
                  <a:ext uri="{0D108BD9-81ED-4DB2-BD59-A6C34878D82A}">
                    <a16:rowId xmlns:a16="http://schemas.microsoft.com/office/drawing/2014/main" val="10005"/>
                  </a:ext>
                </a:extLst>
              </a:tr>
              <a:tr h="278130">
                <a:tc>
                  <a:txBody>
                    <a:bodyPr/>
                    <a:lstStyle/>
                    <a:p>
                      <a:r>
                        <a:rPr lang="en-US" sz="1400" dirty="0"/>
                        <a:t>Robin</a:t>
                      </a:r>
                    </a:p>
                  </a:txBody>
                  <a:tcPr marL="68580" marR="68580" marT="34290" marB="34290"/>
                </a:tc>
                <a:tc>
                  <a:txBody>
                    <a:bodyPr/>
                    <a:lstStyle/>
                    <a:p>
                      <a:r>
                        <a:rPr lang="en-US" sz="1400" dirty="0"/>
                        <a:t>8</a:t>
                      </a:r>
                    </a:p>
                  </a:txBody>
                  <a:tcPr marL="68580" marR="68580" marT="34290" marB="34290"/>
                </a:tc>
                <a:tc>
                  <a:txBody>
                    <a:bodyPr/>
                    <a:lstStyle/>
                    <a:p>
                      <a:r>
                        <a:rPr lang="en-US" sz="1400" dirty="0"/>
                        <a:t>3</a:t>
                      </a:r>
                      <a:r>
                        <a:rPr lang="en-US" sz="1400" baseline="0" dirty="0"/>
                        <a:t>rd </a:t>
                      </a:r>
                    </a:p>
                  </a:txBody>
                  <a:tcPr marL="68580" marR="68580" marT="34290" marB="34290"/>
                </a:tc>
                <a:extLst>
                  <a:ext uri="{0D108BD9-81ED-4DB2-BD59-A6C34878D82A}">
                    <a16:rowId xmlns:a16="http://schemas.microsoft.com/office/drawing/2014/main" val="10006"/>
                  </a:ext>
                </a:extLst>
              </a:tr>
              <a:tr h="278130">
                <a:tc>
                  <a:txBody>
                    <a:bodyPr/>
                    <a:lstStyle/>
                    <a:p>
                      <a:r>
                        <a:rPr lang="en-US" sz="1400" dirty="0"/>
                        <a:t>Jackson</a:t>
                      </a:r>
                    </a:p>
                  </a:txBody>
                  <a:tcPr marL="68580" marR="68580" marT="34290" marB="34290"/>
                </a:tc>
                <a:tc>
                  <a:txBody>
                    <a:bodyPr/>
                    <a:lstStyle/>
                    <a:p>
                      <a:r>
                        <a:rPr lang="en-US" sz="1400" dirty="0"/>
                        <a:t>23</a:t>
                      </a:r>
                    </a:p>
                  </a:txBody>
                  <a:tcPr marL="68580" marR="68580" marT="34290" marB="34290"/>
                </a:tc>
                <a:tc>
                  <a:txBody>
                    <a:bodyPr/>
                    <a:lstStyle/>
                    <a:p>
                      <a:r>
                        <a:rPr lang="en-US" sz="1400" dirty="0"/>
                        <a:t>52</a:t>
                      </a:r>
                      <a:r>
                        <a:rPr lang="en-US" sz="1400" baseline="0" dirty="0"/>
                        <a:t>nd </a:t>
                      </a:r>
                      <a:endParaRPr lang="en-US" sz="1400" dirty="0"/>
                    </a:p>
                  </a:txBody>
                  <a:tcPr marL="68580" marR="68580" marT="34290" marB="34290"/>
                </a:tc>
                <a:extLst>
                  <a:ext uri="{0D108BD9-81ED-4DB2-BD59-A6C34878D82A}">
                    <a16:rowId xmlns:a16="http://schemas.microsoft.com/office/drawing/2014/main" val="10007"/>
                  </a:ext>
                </a:extLst>
              </a:tr>
              <a:tr h="278130">
                <a:tc>
                  <a:txBody>
                    <a:bodyPr/>
                    <a:lstStyle/>
                    <a:p>
                      <a:r>
                        <a:rPr lang="en-US" sz="1400" dirty="0"/>
                        <a:t>Payton</a:t>
                      </a:r>
                    </a:p>
                  </a:txBody>
                  <a:tcPr marL="68580" marR="68580" marT="34290" marB="34290"/>
                </a:tc>
                <a:tc>
                  <a:txBody>
                    <a:bodyPr/>
                    <a:lstStyle/>
                    <a:p>
                      <a:r>
                        <a:rPr lang="en-US" sz="1400" dirty="0"/>
                        <a:t>4</a:t>
                      </a:r>
                    </a:p>
                  </a:txBody>
                  <a:tcPr marL="68580" marR="68580" marT="34290" marB="34290"/>
                </a:tc>
                <a:tc>
                  <a:txBody>
                    <a:bodyPr/>
                    <a:lstStyle/>
                    <a:p>
                      <a:r>
                        <a:rPr lang="en-US" sz="1400" dirty="0"/>
                        <a:t>8</a:t>
                      </a:r>
                      <a:r>
                        <a:rPr lang="en-US" sz="1400" baseline="0" dirty="0"/>
                        <a:t>th </a:t>
                      </a:r>
                    </a:p>
                  </a:txBody>
                  <a:tcPr marL="68580" marR="68580" marT="34290" marB="34290"/>
                </a:tc>
                <a:extLst>
                  <a:ext uri="{0D108BD9-81ED-4DB2-BD59-A6C34878D82A}">
                    <a16:rowId xmlns:a16="http://schemas.microsoft.com/office/drawing/2014/main" val="10008"/>
                  </a:ext>
                </a:extLst>
              </a:tr>
              <a:tr h="278130">
                <a:tc>
                  <a:txBody>
                    <a:bodyPr/>
                    <a:lstStyle/>
                    <a:p>
                      <a:r>
                        <a:rPr lang="en-US" sz="1400" dirty="0"/>
                        <a:t>Misty</a:t>
                      </a:r>
                    </a:p>
                  </a:txBody>
                  <a:tcPr marL="68580" marR="68580" marT="34290" marB="34290"/>
                </a:tc>
                <a:tc>
                  <a:txBody>
                    <a:bodyPr/>
                    <a:lstStyle/>
                    <a:p>
                      <a:r>
                        <a:rPr lang="en-US" sz="1400" dirty="0"/>
                        <a:t>7</a:t>
                      </a:r>
                    </a:p>
                  </a:txBody>
                  <a:tcPr marL="68580" marR="68580" marT="34290" marB="34290"/>
                </a:tc>
                <a:tc>
                  <a:txBody>
                    <a:bodyPr/>
                    <a:lstStyle/>
                    <a:p>
                      <a:r>
                        <a:rPr lang="en-US" sz="1400" dirty="0"/>
                        <a:t>18</a:t>
                      </a:r>
                      <a:r>
                        <a:rPr lang="en-US" sz="1400" baseline="0" dirty="0"/>
                        <a:t>th</a:t>
                      </a:r>
                      <a:r>
                        <a:rPr lang="en-US" sz="1400" dirty="0"/>
                        <a:t> </a:t>
                      </a:r>
                    </a:p>
                  </a:txBody>
                  <a:tcPr marL="68580" marR="68580" marT="34290" marB="34290"/>
                </a:tc>
                <a:extLst>
                  <a:ext uri="{0D108BD9-81ED-4DB2-BD59-A6C34878D82A}">
                    <a16:rowId xmlns:a16="http://schemas.microsoft.com/office/drawing/2014/main" val="10009"/>
                  </a:ext>
                </a:extLst>
              </a:tr>
              <a:tr h="278130">
                <a:tc>
                  <a:txBody>
                    <a:bodyPr/>
                    <a:lstStyle/>
                    <a:p>
                      <a:r>
                        <a:rPr lang="en-US" sz="1400" dirty="0"/>
                        <a:t>Ben</a:t>
                      </a:r>
                    </a:p>
                  </a:txBody>
                  <a:tcPr marL="68580" marR="68580" marT="34290" marB="34290"/>
                </a:tc>
                <a:tc>
                  <a:txBody>
                    <a:bodyPr/>
                    <a:lstStyle/>
                    <a:p>
                      <a:r>
                        <a:rPr lang="en-US" sz="1400" dirty="0"/>
                        <a:t>5</a:t>
                      </a:r>
                    </a:p>
                  </a:txBody>
                  <a:tcPr marL="68580" marR="68580" marT="34290" marB="34290"/>
                </a:tc>
                <a:tc>
                  <a:txBody>
                    <a:bodyPr/>
                    <a:lstStyle/>
                    <a:p>
                      <a:r>
                        <a:rPr lang="en-US" sz="1400" dirty="0"/>
                        <a:t>10</a:t>
                      </a:r>
                      <a:r>
                        <a:rPr lang="en-US" sz="1400" baseline="0" dirty="0"/>
                        <a:t>th </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81914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7A667-1B9F-874A-B269-DB1F78CDD2A3}"/>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62D299B3-54A4-A649-ABB4-7187D46B507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003462">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
        <p:nvSpPr>
          <p:cNvPr id="6" name="5-Point Star 5">
            <a:extLst>
              <a:ext uri="{FF2B5EF4-FFF2-40B4-BE49-F238E27FC236}">
                <a16:creationId xmlns:a16="http://schemas.microsoft.com/office/drawing/2014/main" id="{12D9D829-EBEB-D64A-B54F-5AB991BC22BB}"/>
              </a:ext>
            </a:extLst>
          </p:cNvPr>
          <p:cNvSpPr/>
          <p:nvPr/>
        </p:nvSpPr>
        <p:spPr>
          <a:xfrm>
            <a:off x="7558303" y="5232022"/>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#8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6064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22ECCC-27CD-E54A-9E78-BF5DAFF92762}"/>
              </a:ext>
            </a:extLst>
          </p:cNvPr>
          <p:cNvSpPr>
            <a:spLocks noGrp="1"/>
          </p:cNvSpPr>
          <p:nvPr>
            <p:ph type="title"/>
          </p:nvPr>
        </p:nvSpPr>
        <p:spPr/>
        <p:txBody>
          <a:bodyPr/>
          <a:lstStyle/>
          <a:p>
            <a:r>
              <a:rPr lang="en-US" dirty="0"/>
              <a:t>In Summary </a:t>
            </a:r>
          </a:p>
        </p:txBody>
      </p:sp>
      <p:sp>
        <p:nvSpPr>
          <p:cNvPr id="7" name="Content Placeholder 6">
            <a:extLst>
              <a:ext uri="{FF2B5EF4-FFF2-40B4-BE49-F238E27FC236}">
                <a16:creationId xmlns:a16="http://schemas.microsoft.com/office/drawing/2014/main" id="{724BF60E-14C3-6A41-986E-25DB8CAC3B31}"/>
              </a:ext>
            </a:extLst>
          </p:cNvPr>
          <p:cNvSpPr>
            <a:spLocks noGrp="1"/>
          </p:cNvSpPr>
          <p:nvPr>
            <p:ph idx="1"/>
          </p:nvPr>
        </p:nvSpPr>
        <p:spPr/>
        <p:txBody>
          <a:bodyPr/>
          <a:lstStyle/>
          <a:p>
            <a:r>
              <a:rPr lang="en-US" dirty="0"/>
              <a:t>Explicit instruction of basic math facts is vital! For students who struggle, teachers must be systematic in how they deliver fact instruction. </a:t>
            </a:r>
          </a:p>
          <a:p>
            <a:r>
              <a:rPr lang="en-US" dirty="0"/>
              <a:t>Students need mastery of facts, starting with addition and subtraction, to be successful in multidigit computations, thus freeing their working memory.</a:t>
            </a:r>
          </a:p>
          <a:p>
            <a:pPr lvl="1"/>
            <a:r>
              <a:rPr lang="en-US" dirty="0"/>
              <a:t>For older students who have received instruction in addition and subtraction but still lack mastery, they could be transitioned to calculators with explicit instruction in multiplication and division, reviewing addition and subtraction regularly.</a:t>
            </a:r>
          </a:p>
          <a:p>
            <a:r>
              <a:rPr lang="en-US" dirty="0"/>
              <a:t>Teachers should use multiple representations to show how to solve facts and build conceptual understanding that leads to procedural fluency. </a:t>
            </a:r>
          </a:p>
        </p:txBody>
      </p:sp>
      <p:sp>
        <p:nvSpPr>
          <p:cNvPr id="5" name="Slide Number Placeholder 4">
            <a:extLst>
              <a:ext uri="{FF2B5EF4-FFF2-40B4-BE49-F238E27FC236}">
                <a16:creationId xmlns:a16="http://schemas.microsoft.com/office/drawing/2014/main" id="{493857FC-2710-B044-882F-C70F67195B55}"/>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6C903B-A9A8-9643-9413-B88BA9C2F039}"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55</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91215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Disclaimer</a:t>
            </a:r>
          </a:p>
        </p:txBody>
      </p:sp>
      <p:sp>
        <p:nvSpPr>
          <p:cNvPr id="9" name="Content Placeholder 2"/>
          <p:cNvSpPr>
            <a:spLocks noGrp="1"/>
          </p:cNvSpPr>
          <p:nvPr>
            <p:ph idx="1"/>
          </p:nvPr>
        </p:nvSpPr>
        <p:spPr>
          <a:xfrm>
            <a:off x="687527" y="2063140"/>
            <a:ext cx="8027849" cy="3544725"/>
          </a:xfrm>
        </p:spPr>
        <p:txBody>
          <a:bodyPr/>
          <a:lstStyle/>
          <a:p>
            <a:pPr marL="0" indent="0">
              <a:buNone/>
            </a:pPr>
            <a:r>
              <a:rPr lang="en-US" dirty="0"/>
              <a:t>This module was produced under a grant from the Investing in Innovation Fund (i3), U.S. Department of Education, Award No. U411C140029.</a:t>
            </a:r>
          </a:p>
          <a:p>
            <a:pPr marL="0" indent="0">
              <a:buNone/>
            </a:pPr>
            <a:endParaRPr lang="en-US" dirty="0"/>
          </a:p>
          <a:p>
            <a:pPr marL="0" indent="0">
              <a:buNone/>
            </a:pPr>
            <a:r>
              <a:rPr lang="en-US" dirty="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2" name="Slide Number Placeholder 1"/>
          <p:cNvSpPr>
            <a:spLocks noGrp="1"/>
          </p:cNvSpPr>
          <p:nvPr>
            <p:ph type="sldNum" sz="quarter" idx="10"/>
          </p:nvPr>
        </p:nvSpPr>
        <p:spPr>
          <a:xfrm>
            <a:off x="8719865" y="6675975"/>
            <a:ext cx="192360" cy="138499"/>
          </a:xfrm>
        </p:spPr>
        <p:txBody>
          <a:bodyPr/>
          <a:lstStyle/>
          <a:p>
            <a:pPr algn="r"/>
            <a:fld id="{F3477EC8-074D-41C4-94AE-E9EA7CEEA348}" type="slidenum">
              <a:rPr lang="en-US">
                <a:solidFill>
                  <a:srgbClr val="D4D4D4">
                    <a:lumMod val="75000"/>
                  </a:srgbClr>
                </a:solidFill>
                <a:latin typeface="Arial"/>
              </a:rPr>
              <a:pPr algn="r"/>
              <a:t>56</a:t>
            </a:fld>
            <a:endParaRPr lang="en-US" dirty="0">
              <a:solidFill>
                <a:srgbClr val="D4D4D4">
                  <a:lumMod val="75000"/>
                </a:srgbClr>
              </a:solidFill>
              <a:latin typeface="Arial"/>
            </a:endParaRPr>
          </a:p>
        </p:txBody>
      </p:sp>
    </p:spTree>
    <p:extLst>
      <p:ext uri="{BB962C8B-B14F-4D97-AF65-F5344CB8AC3E}">
        <p14:creationId xmlns:p14="http://schemas.microsoft.com/office/powerpoint/2010/main" val="373147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DBI Steps</a:t>
            </a:r>
          </a:p>
        </p:txBody>
      </p:sp>
      <p:sp>
        <p:nvSpPr>
          <p:cNvPr id="8" name="Content Placeholder 2"/>
          <p:cNvSpPr>
            <a:spLocks noGrp="1"/>
          </p:cNvSpPr>
          <p:nvPr>
            <p:ph idx="1"/>
          </p:nvPr>
        </p:nvSpPr>
        <p:spPr>
          <a:xfrm>
            <a:off x="687389" y="2065851"/>
            <a:ext cx="4712454" cy="3535898"/>
          </a:xfrm>
        </p:spPr>
        <p:txBody>
          <a:bodyPr/>
          <a:lstStyle/>
          <a:p>
            <a:pPr marL="385763" indent="-385763">
              <a:buAutoNum type="arabicPeriod"/>
            </a:pPr>
            <a:r>
              <a:rPr lang="en-US" sz="2400" dirty="0"/>
              <a:t>Secondary intervention program, delivered with greater intensity</a:t>
            </a:r>
          </a:p>
          <a:p>
            <a:pPr marL="385763" indent="-385763">
              <a:buAutoNum type="arabicPeriod"/>
            </a:pPr>
            <a:r>
              <a:rPr lang="en-US" sz="2400" dirty="0"/>
              <a:t>Progress monitoring</a:t>
            </a:r>
          </a:p>
          <a:p>
            <a:pPr marL="385763" indent="-385763">
              <a:buAutoNum type="arabicPeriod"/>
            </a:pPr>
            <a:r>
              <a:rPr lang="en-US" sz="2400" dirty="0"/>
              <a:t>Informal diagnostic assessment</a:t>
            </a:r>
          </a:p>
          <a:p>
            <a:pPr marL="385763" indent="-385763">
              <a:buAutoNum type="arabicPeriod"/>
            </a:pPr>
            <a:r>
              <a:rPr lang="en-US" sz="2400" dirty="0"/>
              <a:t>Adaptation</a:t>
            </a:r>
          </a:p>
          <a:p>
            <a:pPr marL="385763" indent="-385763">
              <a:buAutoNum type="arabicPeriod"/>
            </a:pPr>
            <a:r>
              <a:rPr lang="en-US" sz="2400" dirty="0"/>
              <a:t>Continued progress monitoring, with adaptations occurring whenever necessary to ensure adequate progress</a:t>
            </a:r>
          </a:p>
        </p:txBody>
      </p:sp>
      <p:sp>
        <p:nvSpPr>
          <p:cNvPr id="5" name="Slide Number Placeholder 5"/>
          <p:cNvSpPr>
            <a:spLocks noGrp="1"/>
          </p:cNvSpPr>
          <p:nvPr>
            <p:ph type="sldNum" sz="quarter" idx="10"/>
          </p:nvPr>
        </p:nvSpPr>
        <p:spPr>
          <a:xfrm>
            <a:off x="6604820" y="5857320"/>
            <a:ext cx="48090" cy="103875"/>
          </a:xfrm>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B094D1B2-26D5-48CC-9B16-6583E954EFA6}"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6</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4" name="Rectangle 3">
            <a:extLst>
              <a:ext uri="{C183D7F6-B498-43B3-948B-1728B52AA6E4}">
                <adec:decorative xmlns:adec="http://schemas.microsoft.com/office/drawing/2017/decorative" val="1"/>
              </a:ext>
            </a:extLst>
          </p:cNvPr>
          <p:cNvSpPr/>
          <p:nvPr/>
        </p:nvSpPr>
        <p:spPr>
          <a:xfrm>
            <a:off x="8324961" y="1703815"/>
            <a:ext cx="806824" cy="46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792CEA5-3501-6043-AC21-8C60FA522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5600" y="1703815"/>
            <a:ext cx="3246626" cy="4677935"/>
          </a:xfrm>
          <a:prstGeom prst="rect">
            <a:avLst/>
          </a:prstGeom>
        </p:spPr>
      </p:pic>
    </p:spTree>
    <p:extLst>
      <p:ext uri="{BB962C8B-B14F-4D97-AF65-F5344CB8AC3E}">
        <p14:creationId xmlns:p14="http://schemas.microsoft.com/office/powerpoint/2010/main" val="40932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Mathematics Facts</a:t>
            </a:r>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7</a:t>
            </a:fld>
            <a:endParaRPr lang="en-US" dirty="0"/>
          </a:p>
        </p:txBody>
      </p:sp>
      <p:sp>
        <p:nvSpPr>
          <p:cNvPr id="6" name="5-Point Star 5">
            <a:extLst>
              <a:ext uri="{FF2B5EF4-FFF2-40B4-BE49-F238E27FC236}">
                <a16:creationId xmlns:a16="http://schemas.microsoft.com/office/drawing/2014/main" id="{42A2F561-2F20-2448-83B8-D7C5850D4946}"/>
              </a:ext>
            </a:extLst>
          </p:cNvPr>
          <p:cNvSpPr/>
          <p:nvPr/>
        </p:nvSpPr>
        <p:spPr>
          <a:xfrm>
            <a:off x="7141779" y="5184184"/>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#2</a:t>
            </a:r>
            <a:endParaRPr lang="en-US" sz="900" dirty="0">
              <a:solidFill>
                <a:srgbClr val="FFFFFF"/>
              </a:solidFill>
              <a:latin typeface="Arial"/>
            </a:endParaRPr>
          </a:p>
        </p:txBody>
      </p:sp>
    </p:spTree>
    <p:extLst>
      <p:ext uri="{BB962C8B-B14F-4D97-AF65-F5344CB8AC3E}">
        <p14:creationId xmlns:p14="http://schemas.microsoft.com/office/powerpoint/2010/main" val="391368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students struggle with math facts?</a:t>
            </a:r>
          </a:p>
        </p:txBody>
      </p:sp>
      <p:sp>
        <p:nvSpPr>
          <p:cNvPr id="7" name="Content Placeholder 6"/>
          <p:cNvSpPr>
            <a:spLocks noGrp="1"/>
          </p:cNvSpPr>
          <p:nvPr>
            <p:ph idx="1"/>
          </p:nvPr>
        </p:nvSpPr>
        <p:spPr/>
        <p:txBody>
          <a:bodyPr>
            <a:normAutofit/>
          </a:bodyPr>
          <a:lstStyle/>
          <a:p>
            <a:r>
              <a:rPr lang="en-US" dirty="0"/>
              <a:t>Ineffective strategy use</a:t>
            </a:r>
          </a:p>
          <a:p>
            <a:r>
              <a:rPr lang="en-US" dirty="0"/>
              <a:t>Weaknesses in the following:</a:t>
            </a:r>
          </a:p>
          <a:p>
            <a:pPr lvl="1"/>
            <a:r>
              <a:rPr lang="en-US" dirty="0"/>
              <a:t>Retrieval or fluency</a:t>
            </a:r>
          </a:p>
          <a:p>
            <a:pPr lvl="1"/>
            <a:r>
              <a:rPr lang="en-US" dirty="0"/>
              <a:t>Procedures </a:t>
            </a:r>
          </a:p>
          <a:p>
            <a:pPr lvl="1"/>
            <a:r>
              <a:rPr lang="en-US" dirty="0"/>
              <a:t>Higher level or conceptual understanding </a:t>
            </a:r>
          </a:p>
          <a:p>
            <a:pPr lvl="1"/>
            <a:r>
              <a:rPr lang="en-US" dirty="0"/>
              <a:t>Arithmetic relations among numbers</a:t>
            </a:r>
          </a:p>
          <a:p>
            <a:pPr marL="233363" lvl="1" indent="-233363">
              <a:buFont typeface="Arial" panose="020B0604020202020204" pitchFamily="34" charset="0"/>
              <a:buChar char="•"/>
            </a:pPr>
            <a:r>
              <a:rPr lang="en-US" sz="2400" dirty="0"/>
              <a:t>Working memory can affect a child’s ability to apply </a:t>
            </a:r>
            <a:r>
              <a:rPr lang="en-US" sz="2400" b="1" dirty="0"/>
              <a:t>strategies</a:t>
            </a:r>
            <a:r>
              <a:rPr lang="en-US" sz="2400" dirty="0"/>
              <a:t> to effectively solve whole-number computations and word problems </a:t>
            </a:r>
          </a:p>
          <a:p>
            <a:endParaRPr lang="en-US" dirty="0"/>
          </a:p>
        </p:txBody>
      </p:sp>
      <p:sp>
        <p:nvSpPr>
          <p:cNvPr id="2" name="Text Placeholder 1"/>
          <p:cNvSpPr>
            <a:spLocks noGrp="1"/>
          </p:cNvSpPr>
          <p:nvPr>
            <p:ph type="body" sz="quarter" idx="11"/>
          </p:nvPr>
        </p:nvSpPr>
        <p:spPr>
          <a:xfrm>
            <a:off x="687388" y="6018116"/>
            <a:ext cx="7547807" cy="307777"/>
          </a:xfrm>
        </p:spPr>
        <p:txBody>
          <a:bodyPr/>
          <a:lstStyle/>
          <a:p>
            <a:r>
              <a:rPr lang="en-US" dirty="0"/>
              <a:t>Sources: Geary, 1993, 2005; Gray, </a:t>
            </a:r>
            <a:r>
              <a:rPr lang="en-US" spc="-20" dirty="0"/>
              <a:t>Pinto, Pitta, &amp; Tall</a:t>
            </a:r>
            <a:r>
              <a:rPr lang="en-US" dirty="0"/>
              <a:t>, 1999; Impecoven-Lind &amp; Foegen, 2010; Jayanthi, Gersten, &amp; Baker, 2008; Hecht, Close, &amp; Santisi, 2003; Raghubar, Barnes, &amp; Hecht, 2009; Swanson &amp; Jerman, 2006; Swanson, Jerman, &amp; Zheng, 2008</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6964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expected of students?</a:t>
            </a:r>
          </a:p>
        </p:txBody>
      </p:sp>
      <p:sp>
        <p:nvSpPr>
          <p:cNvPr id="3" name="Content Placeholder 2"/>
          <p:cNvSpPr>
            <a:spLocks noGrp="1"/>
          </p:cNvSpPr>
          <p:nvPr>
            <p:ph idx="1"/>
          </p:nvPr>
        </p:nvSpPr>
        <p:spPr/>
        <p:txBody>
          <a:bodyPr/>
          <a:lstStyle/>
          <a:p>
            <a:r>
              <a:rPr lang="en-US" dirty="0"/>
              <a:t>Third-grade students demonstrate mastery, defined as at least 80% accuracy</a:t>
            </a:r>
          </a:p>
          <a:p>
            <a:pPr lvl="1"/>
            <a:r>
              <a:rPr lang="en-US" dirty="0"/>
              <a:t>Addition and subtraction facts</a:t>
            </a:r>
          </a:p>
          <a:p>
            <a:pPr lvl="1"/>
            <a:r>
              <a:rPr lang="en-US" dirty="0"/>
              <a:t>Products of two 1-digit numbers </a:t>
            </a:r>
          </a:p>
          <a:p>
            <a:r>
              <a:rPr lang="en-US" dirty="0"/>
              <a:t>Beyond basic fact mastery, students must extend fact knowledge to application of multistep problems involving different operations </a:t>
            </a:r>
            <a:r>
              <a:rPr lang="en-US" sz="1600" dirty="0"/>
              <a:t>(CCSS-M &amp; NCTM, 2014; NMAP, 2008)</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9</a:t>
            </a:fld>
            <a:endParaRPr lang="en-US" dirty="0"/>
          </a:p>
        </p:txBody>
      </p:sp>
      <p:sp>
        <p:nvSpPr>
          <p:cNvPr id="7" name="Text Placeholder 1">
            <a:extLst>
              <a:ext uri="{FF2B5EF4-FFF2-40B4-BE49-F238E27FC236}">
                <a16:creationId xmlns:a16="http://schemas.microsoft.com/office/drawing/2014/main" id="{B5BC3508-7EE0-7743-BDDE-2E8DE6352E88}"/>
              </a:ext>
            </a:extLst>
          </p:cNvPr>
          <p:cNvSpPr txBox="1">
            <a:spLocks/>
          </p:cNvSpPr>
          <p:nvPr/>
        </p:nvSpPr>
        <p:spPr bwMode="gray">
          <a:xfrm>
            <a:off x="687388" y="6026178"/>
            <a:ext cx="8224837" cy="3079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0" indent="0">
              <a:buNone/>
            </a:pPr>
            <a:r>
              <a:rPr lang="en-US" sz="1000" dirty="0"/>
              <a:t>Sources: National Governors Association Center for Best Practices &amp; Council of Chief State School Officers: Common Core State Standards for Mathematics (CCSS-M) &amp; NCTM, 2014; National Mathematics Advisory Panel (NMAP), 2008</a:t>
            </a:r>
          </a:p>
        </p:txBody>
      </p:sp>
    </p:spTree>
    <p:extLst>
      <p:ext uri="{BB962C8B-B14F-4D97-AF65-F5344CB8AC3E}">
        <p14:creationId xmlns:p14="http://schemas.microsoft.com/office/powerpoint/2010/main" val="3083594238"/>
      </p:ext>
    </p:extLst>
  </p:cSld>
  <p:clrMapOvr>
    <a:masterClrMapping/>
  </p:clrMapOvr>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2564491C-86B1-4B17-820F-A7D7DDD6DE9B}"/>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4.xml><?xml version="1.0" encoding="utf-8"?>
<a:theme xmlns:a="http://schemas.openxmlformats.org/drawingml/2006/main" name="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5.xml><?xml version="1.0" encoding="utf-8"?>
<a:theme xmlns:a="http://schemas.openxmlformats.org/drawingml/2006/main" name="1_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id="{15A07BEE-593C-804C-A6B1-DD446E1C495D}" vid="{124BE15C-FEEB-A242-A095-D74717163AB1}"/>
    </a:ext>
  </a:extLst>
</a:theme>
</file>

<file path=ppt/theme/theme6.xml><?xml version="1.0" encoding="utf-8"?>
<a:theme xmlns:a="http://schemas.openxmlformats.org/drawingml/2006/main" name="1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id="{15A07BEE-593C-804C-A6B1-DD446E1C495D}" vid="{BA4FE252-3942-D549-A659-3B9C670B97F8}"/>
    </a:ext>
  </a:extLst>
</a:theme>
</file>

<file path=ppt/theme/theme7.xml><?xml version="1.0" encoding="utf-8"?>
<a:theme xmlns:a="http://schemas.openxmlformats.org/drawingml/2006/main" name="1_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8.xml><?xml version="1.0" encoding="utf-8"?>
<a:theme xmlns:a="http://schemas.openxmlformats.org/drawingml/2006/main" name="5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8DE03-1B1E-4BB3-BFB8-1FE8E8D90566}">
  <ds:schemaRefs>
    <ds:schemaRef ds:uri="6a44d00f-12d8-4625-9d23-7790e8b8f83b"/>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10370</TotalTime>
  <Words>2495</Words>
  <Application>Microsoft Macintosh PowerPoint</Application>
  <PresentationFormat>On-screen Show (4:3)</PresentationFormat>
  <Paragraphs>615</Paragraphs>
  <Slides>56</Slides>
  <Notes>51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56</vt:i4>
      </vt:variant>
    </vt:vector>
  </HeadingPairs>
  <TitlesOfParts>
    <vt:vector size="72" baseType="lpstr">
      <vt:lpstr>Arial</vt:lpstr>
      <vt:lpstr>Arial Narrow</vt:lpstr>
      <vt:lpstr>Calibri</vt:lpstr>
      <vt:lpstr>Franklin Gothic Book</vt:lpstr>
      <vt:lpstr>Franklin Gothic Demi</vt:lpstr>
      <vt:lpstr>FranklinGothic</vt:lpstr>
      <vt:lpstr>Garamond</vt:lpstr>
      <vt:lpstr>ITC Franklin Gothic Std Bk Cd</vt:lpstr>
      <vt:lpstr>AIR_PowerPoint_Template_030615</vt:lpstr>
      <vt:lpstr>Divider Master</vt:lpstr>
      <vt:lpstr>Basic</vt:lpstr>
      <vt:lpstr>Contact</vt:lpstr>
      <vt:lpstr>1_Contact</vt:lpstr>
      <vt:lpstr>1_Basic</vt:lpstr>
      <vt:lpstr>1_Divider Master</vt:lpstr>
      <vt:lpstr>5_Basic</vt:lpstr>
      <vt:lpstr>Basic Facts and Computations</vt:lpstr>
      <vt:lpstr>Developing an Understanding of the DBI Process</vt:lpstr>
      <vt:lpstr>The DBI Process </vt:lpstr>
      <vt:lpstr>Introduction to Intensive Intervention </vt:lpstr>
      <vt:lpstr>Characteristics of Instruction Across the Tiers </vt:lpstr>
      <vt:lpstr>Five DBI Steps</vt:lpstr>
      <vt:lpstr>Mathematics Facts</vt:lpstr>
      <vt:lpstr>Why do students struggle with math facts?</vt:lpstr>
      <vt:lpstr>What is expected of students?</vt:lpstr>
      <vt:lpstr>Role of Facts in Middle School </vt:lpstr>
      <vt:lpstr>Vocabulary for Teaching Facts and Computation</vt:lpstr>
      <vt:lpstr>Vocabulary List</vt:lpstr>
      <vt:lpstr>Activity</vt:lpstr>
      <vt:lpstr>Mathematics Vocabulary: Best Practices</vt:lpstr>
      <vt:lpstr>Fact Strategies and Progression </vt:lpstr>
      <vt:lpstr>Fact Progression: Addition and Subtraction</vt:lpstr>
      <vt:lpstr>Fact Progression: Multiplication and Division</vt:lpstr>
      <vt:lpstr>Fact Progression: Multiplication and Division</vt:lpstr>
      <vt:lpstr>Teaching Multidigit Computation</vt:lpstr>
      <vt:lpstr>Multidigit Operation Computations and Types of Errors</vt:lpstr>
      <vt:lpstr>Computations: Errors and Misconceptions</vt:lpstr>
      <vt:lpstr>Instructional Progression: Evidence-Based Practices</vt:lpstr>
      <vt:lpstr>Scaffolding Within DBI</vt:lpstr>
      <vt:lpstr>Teacher and Peer Scaffolds</vt:lpstr>
      <vt:lpstr>Content and Task Scaffolds</vt:lpstr>
      <vt:lpstr>Material Scaffolds</vt:lpstr>
      <vt:lpstr>Strategies: Addition and Subtraction</vt:lpstr>
      <vt:lpstr>Strategies: Addition and Subtraction</vt:lpstr>
      <vt:lpstr>Strategies: Multiplication and Division</vt:lpstr>
      <vt:lpstr>Case Examples: Error Analysis </vt:lpstr>
      <vt:lpstr>Case Examples</vt:lpstr>
      <vt:lpstr>Case Example 1</vt:lpstr>
      <vt:lpstr>Case Example 1</vt:lpstr>
      <vt:lpstr>Case Example 2</vt:lpstr>
      <vt:lpstr>Case Example 2</vt:lpstr>
      <vt:lpstr>Case Example 3</vt:lpstr>
      <vt:lpstr>Case Example 3</vt:lpstr>
      <vt:lpstr>Case Example 4</vt:lpstr>
      <vt:lpstr>Case Example 4</vt:lpstr>
      <vt:lpstr>Case Example 5</vt:lpstr>
      <vt:lpstr>Case Example 5</vt:lpstr>
      <vt:lpstr>Case Example 6</vt:lpstr>
      <vt:lpstr>Case Example 6</vt:lpstr>
      <vt:lpstr>Case Example 7</vt:lpstr>
      <vt:lpstr>Case Example 7</vt:lpstr>
      <vt:lpstr>Case Example 8</vt:lpstr>
      <vt:lpstr>Case Example 8</vt:lpstr>
      <vt:lpstr>Case Examples: Class Analysis</vt:lpstr>
      <vt:lpstr>HELP!</vt:lpstr>
      <vt:lpstr>Class A: Grade 6</vt:lpstr>
      <vt:lpstr>Class A: Grade 6</vt:lpstr>
      <vt:lpstr>Class B: Grade 7 </vt:lpstr>
      <vt:lpstr>Class B: Grade 7 </vt:lpstr>
      <vt:lpstr>Conclusion</vt:lpstr>
      <vt:lpstr>In Summary </vt:lpstr>
      <vt:lpstr>Disclaimer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Pfannenstiel, Kathleen</cp:lastModifiedBy>
  <cp:revision>290</cp:revision>
  <cp:lastPrinted>2016-05-12T14:15:01Z</cp:lastPrinted>
  <dcterms:created xsi:type="dcterms:W3CDTF">2016-01-05T16:36:00Z</dcterms:created>
  <dcterms:modified xsi:type="dcterms:W3CDTF">2020-03-03T20:44:47Z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